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2" r:id="rId5"/>
    <p:sldId id="259" r:id="rId6"/>
    <p:sldId id="260" r:id="rId7"/>
    <p:sldId id="261"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43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56DF60CF-18E6-5F49-9C90-766D35CA8CAD}" type="datetimeFigureOut">
              <a:rPr lang="en-US" smtClean="0"/>
              <a:pPr/>
              <a:t>8/20/2014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BAF49-3AB5-8F41-9A60-F183A0F4E0F9}"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6DF60CF-18E6-5F49-9C90-766D35CA8CAD}" type="datetimeFigureOut">
              <a:rPr lang="en-US" smtClean="0"/>
              <a:pPr/>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BAF49-3AB5-8F41-9A60-F183A0F4E0F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56DF60CF-18E6-5F49-9C90-766D35CA8CAD}" type="datetimeFigureOut">
              <a:rPr lang="en-US" smtClean="0"/>
              <a:pPr/>
              <a:t>8/20/2014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BAF49-3AB5-8F41-9A60-F183A0F4E0F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DCBAF49-3AB5-8F41-9A60-F183A0F4E0F9}"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BAF49-3AB5-8F41-9A60-F183A0F4E0F9}"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DCBAF49-3AB5-8F41-9A60-F183A0F4E0F9}"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DCBAF49-3AB5-8F41-9A60-F183A0F4E0F9}"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DCBAF49-3AB5-8F41-9A60-F183A0F4E0F9}"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6DF60CF-18E6-5F49-9C90-766D35CA8CAD}"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BAF49-3AB5-8F41-9A60-F183A0F4E0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6DF60CF-18E6-5F49-9C90-766D35CA8CAD}"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BAF49-3AB5-8F41-9A60-F183A0F4E0F9}"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6DF60CF-18E6-5F49-9C90-766D35CA8CAD}"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BAF49-3AB5-8F41-9A60-F183A0F4E0F9}"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6DF60CF-18E6-5F49-9C90-766D35CA8CAD}" type="datetimeFigureOut">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BAF49-3AB5-8F41-9A60-F183A0F4E0F9}"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56DF60CF-18E6-5F49-9C90-766D35CA8CAD}" type="datetimeFigureOut">
              <a:rPr lang="en-US" smtClean="0"/>
              <a:pPr/>
              <a:t>8/20/2014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56DF60CF-18E6-5F49-9C90-766D35CA8CAD}" type="datetimeFigureOut">
              <a:rPr lang="en-US" smtClean="0"/>
              <a:pPr/>
              <a:t>8/20/2014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8DCBAF49-3AB5-8F41-9A60-F183A0F4E0F9}"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BAF49-3AB5-8F41-9A60-F183A0F4E0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6DF60CF-18E6-5F49-9C90-766D35CA8CAD}" type="datetimeFigureOut">
              <a:rPr lang="en-US" smtClean="0"/>
              <a:pPr/>
              <a:t>8/20/2014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BAF49-3AB5-8F41-9A60-F183A0F4E0F9}"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8DCBAF49-3AB5-8F41-9A60-F183A0F4E0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6DF60CF-18E6-5F49-9C90-766D35CA8CAD}" type="datetimeFigureOut">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BAF49-3AB5-8F41-9A60-F183A0F4E0F9}"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56DF60CF-18E6-5F49-9C90-766D35CA8CAD}" type="datetimeFigureOut">
              <a:rPr lang="en-US" smtClean="0"/>
              <a:pPr/>
              <a:t>8/20/2014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8DCBAF49-3AB5-8F41-9A60-F183A0F4E0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Structuring Papers</a:t>
            </a:r>
            <a:endParaRPr lang="en-US" dirty="0"/>
          </a:p>
        </p:txBody>
      </p:sp>
      <p:sp>
        <p:nvSpPr>
          <p:cNvPr id="3" name="Subtitle 2"/>
          <p:cNvSpPr>
            <a:spLocks noGrp="1"/>
          </p:cNvSpPr>
          <p:nvPr>
            <p:ph type="subTitle" idx="1"/>
          </p:nvPr>
        </p:nvSpPr>
        <p:spPr/>
        <p:txBody>
          <a:bodyPr/>
          <a:lstStyle/>
          <a:p>
            <a:r>
              <a:rPr lang="en-US" dirty="0" smtClean="0"/>
              <a:t>General Education Literature Orientation 2014</a:t>
            </a:r>
          </a:p>
          <a:p>
            <a:r>
              <a:rPr lang="en-US" dirty="0" smtClean="0"/>
              <a:t>Annmarie Steffes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4" name="Isosceles Triangle 3"/>
          <p:cNvSpPr/>
          <p:nvPr/>
        </p:nvSpPr>
        <p:spPr>
          <a:xfrm rot="10800000">
            <a:off x="1380487" y="2319364"/>
            <a:ext cx="6212191" cy="3037262"/>
          </a:xfrm>
          <a:prstGeom prst="triangle">
            <a:avLst/>
          </a:prstGeom>
          <a:effectLst>
            <a:innerShdw blurRad="50800" dist="25400" dir="13500000">
              <a:srgbClr val="FFFFFF">
                <a:alpha val="75000"/>
              </a:srgbClr>
            </a:innerShdw>
            <a:outerShdw blurRad="63500" dist="25400" dir="5400000" rotWithShape="0">
              <a:srgbClr val="808080">
                <a:alpha val="7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4" name="Isosceles Triangle 3"/>
          <p:cNvSpPr/>
          <p:nvPr/>
        </p:nvSpPr>
        <p:spPr>
          <a:xfrm>
            <a:off x="1573755" y="1600200"/>
            <a:ext cx="6087947" cy="39635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pic>
        <p:nvPicPr>
          <p:cNvPr id="4" name="Picture 3"/>
          <p:cNvPicPr>
            <a:picLocks noChangeAspect="1"/>
          </p:cNvPicPr>
          <p:nvPr/>
        </p:nvPicPr>
        <p:blipFill>
          <a:blip r:embed="rId2"/>
          <a:stretch>
            <a:fillRect/>
          </a:stretch>
        </p:blipFill>
        <p:spPr>
          <a:xfrm>
            <a:off x="759268" y="1600200"/>
            <a:ext cx="7565068" cy="4762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 (in short)</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Claim/Topic Sentence</a:t>
            </a:r>
          </a:p>
          <a:p>
            <a:pPr marL="457200" indent="-457200">
              <a:buAutoNum type="arabicPeriod"/>
            </a:pPr>
            <a:r>
              <a:rPr lang="en-US" dirty="0" smtClean="0"/>
              <a:t>Transition/Lead-in Statement</a:t>
            </a:r>
          </a:p>
          <a:p>
            <a:pPr marL="457200" indent="-457200">
              <a:buAutoNum type="arabicPeriod"/>
            </a:pPr>
            <a:r>
              <a:rPr lang="en-US" b="1" dirty="0" smtClean="0"/>
              <a:t>Introduction to evidence</a:t>
            </a:r>
          </a:p>
          <a:p>
            <a:pPr marL="457200" indent="-457200">
              <a:buAutoNum type="arabicPeriod"/>
            </a:pPr>
            <a:r>
              <a:rPr lang="en-US" b="1" dirty="0" smtClean="0"/>
              <a:t>Evidence</a:t>
            </a:r>
          </a:p>
          <a:p>
            <a:pPr marL="457200" indent="-457200">
              <a:buAutoNum type="arabicPeriod"/>
            </a:pPr>
            <a:r>
              <a:rPr lang="en-US" b="1" dirty="0" smtClean="0"/>
              <a:t>Analysis of Evidence</a:t>
            </a:r>
          </a:p>
          <a:p>
            <a:pPr marL="457200" indent="-457200">
              <a:buAutoNum type="arabicPeriod"/>
            </a:pPr>
            <a:r>
              <a:rPr lang="en-US" dirty="0" smtClean="0"/>
              <a:t>Connection to larger thesis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Paragraphs</a:t>
            </a:r>
            <a:endParaRPr lang="en-US" dirty="0"/>
          </a:p>
        </p:txBody>
      </p:sp>
      <p:sp>
        <p:nvSpPr>
          <p:cNvPr id="3" name="Content Placeholder 2"/>
          <p:cNvSpPr>
            <a:spLocks noGrp="1"/>
          </p:cNvSpPr>
          <p:nvPr>
            <p:ph idx="1"/>
          </p:nvPr>
        </p:nvSpPr>
        <p:spPr/>
        <p:txBody>
          <a:bodyPr>
            <a:normAutofit/>
          </a:bodyPr>
          <a:lstStyle/>
          <a:p>
            <a:r>
              <a:rPr lang="en-US" dirty="0" smtClean="0"/>
              <a:t>Response Paragraph #4 Assignment</a:t>
            </a:r>
          </a:p>
          <a:p>
            <a:pPr>
              <a:buNone/>
            </a:pPr>
            <a:endParaRPr lang="en-US" dirty="0" smtClean="0"/>
          </a:p>
          <a:p>
            <a:r>
              <a:rPr lang="en-US" dirty="0" smtClean="0"/>
              <a:t>Instructions: Gilman’s “The Yellow Wallpaper” like Poe’s “Cask of Amontillado” is a first-person narrative or monologue. Write one paragraph (5-8 sentences) where you compare the structural differences between Gilman’s and Poe’s piece and suggest how the unique aspects of Gilman’s piece contributes to the themes of her work. Your claim should state one of Gilman’s themes and explain the narrative, structural elements that help elucidate this theme.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Lessons</a:t>
            </a:r>
            <a:endParaRPr lang="en-US" dirty="0"/>
          </a:p>
        </p:txBody>
      </p:sp>
      <p:sp>
        <p:nvSpPr>
          <p:cNvPr id="3" name="Content Placeholder 2"/>
          <p:cNvSpPr>
            <a:spLocks noGrp="1"/>
          </p:cNvSpPr>
          <p:nvPr>
            <p:ph idx="1"/>
          </p:nvPr>
        </p:nvSpPr>
        <p:spPr/>
        <p:txBody>
          <a:bodyPr/>
          <a:lstStyle/>
          <a:p>
            <a:r>
              <a:rPr lang="en-US" dirty="0" smtClean="0"/>
              <a:t>DO: appositives, active verbs</a:t>
            </a:r>
          </a:p>
          <a:p>
            <a:r>
              <a:rPr lang="en-US" dirty="0" smtClean="0"/>
              <a:t>DON’T: wordiness, passive sentence structure, comma splices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Wordiness</a:t>
            </a:r>
            <a:endParaRPr lang="en-US" dirty="0"/>
          </a:p>
        </p:txBody>
      </p:sp>
      <p:sp>
        <p:nvSpPr>
          <p:cNvPr id="3" name="Content Placeholder 2"/>
          <p:cNvSpPr>
            <a:spLocks noGrp="1"/>
          </p:cNvSpPr>
          <p:nvPr>
            <p:ph idx="1"/>
          </p:nvPr>
        </p:nvSpPr>
        <p:spPr/>
        <p:txBody>
          <a:bodyPr/>
          <a:lstStyle/>
          <a:p>
            <a:r>
              <a:rPr lang="en-US" dirty="0"/>
              <a:t>As a team, eliminate as many words as possible without harming the meaning of the sentence. You are not allowed to add any words – only eliminate them. </a:t>
            </a:r>
          </a:p>
          <a:p>
            <a:r>
              <a:rPr lang="en-US" dirty="0"/>
              <a:t>As soon as your group has a guess, write it the revised sentence up on the board with the number of words in the sentence. </a:t>
            </a:r>
          </a:p>
          <a:p>
            <a:r>
              <a:rPr lang="en-US" dirty="0"/>
              <a:t>First team to put a grammatically correct and sentence that does not harm the intended meaning of its original with the fewest words wins a point.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Wordiness</a:t>
            </a:r>
            <a:endParaRPr lang="en-US" dirty="0"/>
          </a:p>
        </p:txBody>
      </p:sp>
      <p:sp>
        <p:nvSpPr>
          <p:cNvPr id="3" name="Content Placeholder 2"/>
          <p:cNvSpPr>
            <a:spLocks noGrp="1"/>
          </p:cNvSpPr>
          <p:nvPr>
            <p:ph idx="1"/>
          </p:nvPr>
        </p:nvSpPr>
        <p:spPr/>
        <p:txBody>
          <a:bodyPr/>
          <a:lstStyle/>
          <a:p>
            <a:r>
              <a:rPr lang="en-US" dirty="0"/>
              <a:t>Imagine a mental picture of someone engaged in the intellectual activity of trying to learn what the rules are for how to play the game of chess. (27 words)</a:t>
            </a:r>
          </a:p>
          <a:p>
            <a:pPr marL="0" indent="0">
              <a:buNone/>
            </a:pPr>
            <a:endParaRPr lang="en-US" dirty="0"/>
          </a:p>
        </p:txBody>
      </p:sp>
    </p:spTree>
    <p:extLst>
      <p:ext uri="{BB962C8B-B14F-4D97-AF65-F5344CB8AC3E}">
        <p14:creationId xmlns:p14="http://schemas.microsoft.com/office/powerpoint/2010/main" val="3131742097"/>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20</TotalTime>
  <Words>260</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Advantage</vt:lpstr>
      <vt:lpstr>Structuring Papers</vt:lpstr>
      <vt:lpstr>Introductions</vt:lpstr>
      <vt:lpstr>Conclusions</vt:lpstr>
      <vt:lpstr>Body Paragraphs</vt:lpstr>
      <vt:lpstr>Body Paragraphs (in short)</vt:lpstr>
      <vt:lpstr>Response Paragraphs</vt:lpstr>
      <vt:lpstr>Grammar Lessons</vt:lpstr>
      <vt:lpstr>Example: Wordiness</vt:lpstr>
      <vt:lpstr>Example: Wordiness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Structuring Papers</dc:title>
  <dc:creator>Annmarie Steffes</dc:creator>
  <cp:lastModifiedBy>Steffes, Annmarie</cp:lastModifiedBy>
  <cp:revision>3</cp:revision>
  <dcterms:created xsi:type="dcterms:W3CDTF">2014-08-20T03:09:30Z</dcterms:created>
  <dcterms:modified xsi:type="dcterms:W3CDTF">2014-08-20T13:39:53Z</dcterms:modified>
</cp:coreProperties>
</file>