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8" r:id="rId5"/>
    <p:sldId id="258" r:id="rId6"/>
    <p:sldId id="260" r:id="rId7"/>
    <p:sldId id="259" r:id="rId8"/>
    <p:sldId id="267" r:id="rId9"/>
    <p:sldId id="261" r:id="rId10"/>
    <p:sldId id="262"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2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69715A0-924B-499D-B258-3782C189ECAF}" type="datetimeFigureOut">
              <a:rPr lang="en-US" smtClean="0"/>
              <a:pPr/>
              <a:t>10/21/2014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1712F04-089C-43CF-BE79-31572C200C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9715A0-924B-499D-B258-3782C189ECAF}"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12F04-089C-43CF-BE79-31572C200C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69715A0-924B-499D-B258-3782C189ECAF}" type="datetimeFigureOut">
              <a:rPr lang="en-US" smtClean="0"/>
              <a:pPr/>
              <a:t>10/21/2014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1712F04-089C-43CF-BE79-31572C200C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69715A0-924B-499D-B258-3782C189ECAF}"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1712F04-089C-43CF-BE79-31572C200C7C}"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69715A0-924B-499D-B258-3782C189ECAF}" type="datetimeFigureOut">
              <a:rPr lang="en-US" smtClean="0"/>
              <a:pPr/>
              <a:t>10/21/2014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1712F04-089C-43CF-BE79-31572C200C7C}"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69715A0-924B-499D-B258-3782C189ECAF}" type="datetimeFigureOut">
              <a:rPr lang="en-US" smtClean="0"/>
              <a:pPr/>
              <a:t>10/21/2014</a:t>
            </a:fld>
            <a:endParaRPr lang="en-US"/>
          </a:p>
        </p:txBody>
      </p:sp>
      <p:sp>
        <p:nvSpPr>
          <p:cNvPr id="10" name="Slide Number Placeholder 9"/>
          <p:cNvSpPr>
            <a:spLocks noGrp="1"/>
          </p:cNvSpPr>
          <p:nvPr>
            <p:ph type="sldNum" sz="quarter" idx="16"/>
          </p:nvPr>
        </p:nvSpPr>
        <p:spPr/>
        <p:txBody>
          <a:bodyPr rtlCol="0"/>
          <a:lstStyle/>
          <a:p>
            <a:fld id="{31712F04-089C-43CF-BE79-31572C200C7C}"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69715A0-924B-499D-B258-3782C189ECAF}" type="datetimeFigureOut">
              <a:rPr lang="en-US" smtClean="0"/>
              <a:pPr/>
              <a:t>10/21/2014</a:t>
            </a:fld>
            <a:endParaRPr lang="en-US"/>
          </a:p>
        </p:txBody>
      </p:sp>
      <p:sp>
        <p:nvSpPr>
          <p:cNvPr id="12" name="Slide Number Placeholder 11"/>
          <p:cNvSpPr>
            <a:spLocks noGrp="1"/>
          </p:cNvSpPr>
          <p:nvPr>
            <p:ph type="sldNum" sz="quarter" idx="16"/>
          </p:nvPr>
        </p:nvSpPr>
        <p:spPr/>
        <p:txBody>
          <a:bodyPr rtlCol="0"/>
          <a:lstStyle/>
          <a:p>
            <a:fld id="{31712F04-089C-43CF-BE79-31572C200C7C}"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9715A0-924B-499D-B258-3782C189ECAF}" type="datetimeFigureOut">
              <a:rPr lang="en-US" smtClean="0"/>
              <a:pPr/>
              <a:t>10/21/2014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1712F04-089C-43CF-BE79-31572C200C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15A0-924B-499D-B258-3782C189ECAF}" type="datetimeFigureOut">
              <a:rPr lang="en-US" smtClean="0"/>
              <a:pPr/>
              <a:t>10/21/2014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1712F04-089C-43CF-BE79-31572C200C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69715A0-924B-499D-B258-3782C189ECAF}"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1712F04-089C-43CF-BE79-31572C200C7C}"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69715A0-924B-499D-B258-3782C189ECAF}" type="datetimeFigureOut">
              <a:rPr lang="en-US" smtClean="0"/>
              <a:pPr/>
              <a:t>10/21/2014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1712F04-089C-43CF-BE79-31572C200C7C}"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69715A0-924B-499D-B258-3782C189ECAF}" type="datetimeFigureOut">
              <a:rPr lang="en-US" smtClean="0"/>
              <a:pPr/>
              <a:t>10/21/2014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1712F04-089C-43CF-BE79-31572C200C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352800"/>
            <a:ext cx="6477000" cy="1828800"/>
          </a:xfrm>
        </p:spPr>
        <p:txBody>
          <a:bodyPr>
            <a:noAutofit/>
          </a:bodyPr>
          <a:lstStyle/>
          <a:p>
            <a:r>
              <a:rPr lang="en-US" sz="6000" dirty="0" smtClean="0"/>
              <a:t>Using Quotations</a:t>
            </a:r>
            <a:endParaRPr lang="en-US" sz="6000" dirty="0"/>
          </a:p>
        </p:txBody>
      </p:sp>
      <p:sp>
        <p:nvSpPr>
          <p:cNvPr id="3" name="Subtitle 2"/>
          <p:cNvSpPr>
            <a:spLocks noGrp="1"/>
          </p:cNvSpPr>
          <p:nvPr>
            <p:ph type="subTitle" idx="1"/>
          </p:nvPr>
        </p:nvSpPr>
        <p:spPr/>
        <p:txBody>
          <a:bodyPr/>
          <a:lstStyle/>
          <a:p>
            <a:pPr algn="ctr"/>
            <a:r>
              <a:rPr lang="en-US" dirty="0" smtClean="0"/>
              <a:t>A guide to improving quote use in essays.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‘Full’ Quote Example</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62500" lnSpcReduction="20000"/>
          </a:bodyPr>
          <a:lstStyle/>
          <a:p>
            <a:pPr marL="0" indent="0">
              <a:lnSpc>
                <a:spcPct val="200000"/>
              </a:lnSpc>
              <a:spcBef>
                <a:spcPts val="0"/>
              </a:spcBef>
              <a:buNone/>
            </a:pPr>
            <a:r>
              <a:rPr lang="en-US" dirty="0" smtClean="0"/>
              <a:t>…as </a:t>
            </a:r>
            <a:r>
              <a:rPr lang="en-US" dirty="0" err="1" smtClean="0"/>
              <a:t>Iago</a:t>
            </a:r>
            <a:r>
              <a:rPr lang="en-US" dirty="0" smtClean="0"/>
              <a:t> continues to manipulate Othello, who grows more and more frustrated.  </a:t>
            </a:r>
            <a:r>
              <a:rPr lang="en-US" dirty="0" err="1" smtClean="0"/>
              <a:t>Iago</a:t>
            </a:r>
            <a:r>
              <a:rPr lang="en-US" dirty="0" smtClean="0"/>
              <a:t> dances around the issue, causing Othello to grow concerned and frustrated: “Good name in man and woman, my dear lord, / Is the immediate jewel of their souls” (p. 198, lines 156-157).  </a:t>
            </a:r>
            <a:r>
              <a:rPr lang="en-US" dirty="0" err="1" smtClean="0"/>
              <a:t>Iago</a:t>
            </a:r>
            <a:r>
              <a:rPr lang="en-US" dirty="0" smtClean="0"/>
              <a:t> brings up the “name” of a person, referring to the honor of their good name, and ties this to the soul, making a claim that there is a tie between a honor and the afterlife—that whatever he is hiding, it wrecks honor and may also be a great sin…</a:t>
            </a:r>
          </a:p>
          <a:p>
            <a:pPr marL="0" indent="0">
              <a:lnSpc>
                <a:spcPct val="120000"/>
              </a:lnSpc>
              <a:buNone/>
            </a:pPr>
            <a:endParaRPr lang="en-US" sz="1800" dirty="0" smtClean="0"/>
          </a:p>
          <a:p>
            <a:pPr marL="0" indent="0">
              <a:lnSpc>
                <a:spcPct val="120000"/>
              </a:lnSpc>
              <a:spcBef>
                <a:spcPts val="0"/>
              </a:spcBef>
              <a:buNone/>
            </a:pPr>
            <a:r>
              <a:rPr lang="en-US" dirty="0" smtClean="0">
                <a:solidFill>
                  <a:srgbClr val="7030A0"/>
                </a:solidFill>
              </a:rPr>
              <a:t>Here you can see the full quote inside the text. There is a slash separating the lines from the originally lineation, and the quote is introduced, quoted, and then analyzed.  The quote is being used thoroughly, and more is coming.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Quote Rules</a:t>
            </a:r>
            <a:endParaRPr lang="en-US" dirty="0"/>
          </a:p>
        </p:txBody>
      </p:sp>
      <p:sp>
        <p:nvSpPr>
          <p:cNvPr id="3" name="Content Placeholder 2"/>
          <p:cNvSpPr>
            <a:spLocks noGrp="1"/>
          </p:cNvSpPr>
          <p:nvPr>
            <p:ph sz="quarter" idx="1"/>
          </p:nvPr>
        </p:nvSpPr>
        <p:spPr/>
        <p:txBody>
          <a:bodyPr>
            <a:normAutofit fontScale="92500" lnSpcReduction="20000"/>
          </a:bodyPr>
          <a:lstStyle/>
          <a:p>
            <a:endParaRPr lang="en-US" dirty="0" smtClean="0"/>
          </a:p>
          <a:p>
            <a:r>
              <a:rPr lang="en-US" dirty="0" smtClean="0"/>
              <a:t>This is often the best way to quote a text, since it uses just the parts of the text that you need. </a:t>
            </a:r>
          </a:p>
          <a:p>
            <a:endParaRPr lang="en-US" dirty="0" smtClean="0"/>
          </a:p>
          <a:p>
            <a:r>
              <a:rPr lang="en-US" dirty="0" smtClean="0"/>
              <a:t>Integrate the quote right into your sentence—use quotes and a citation, but just fit it right in as best you can. </a:t>
            </a:r>
          </a:p>
          <a:p>
            <a:endParaRPr lang="en-US" dirty="0" smtClean="0"/>
          </a:p>
          <a:p>
            <a:r>
              <a:rPr lang="en-US" dirty="0" smtClean="0"/>
              <a:t>If you need to alter a statement to fit the grammar and syntax of a sentence you are writing, you can use brackets to add words or alter them—just maintain the original spirit of the text.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Quote Example</a:t>
            </a:r>
            <a:endParaRPr lang="en-US" dirty="0"/>
          </a:p>
        </p:txBody>
      </p:sp>
      <p:sp>
        <p:nvSpPr>
          <p:cNvPr id="3" name="Content Placeholder 2"/>
          <p:cNvSpPr>
            <a:spLocks noGrp="1"/>
          </p:cNvSpPr>
          <p:nvPr>
            <p:ph sz="quarter" idx="1"/>
          </p:nvPr>
        </p:nvSpPr>
        <p:spPr>
          <a:xfrm>
            <a:off x="457200" y="1600200"/>
            <a:ext cx="8308848" cy="4876800"/>
          </a:xfrm>
        </p:spPr>
        <p:txBody>
          <a:bodyPr>
            <a:normAutofit/>
          </a:bodyPr>
          <a:lstStyle/>
          <a:p>
            <a:pPr marL="0" indent="0">
              <a:lnSpc>
                <a:spcPct val="175000"/>
              </a:lnSpc>
              <a:spcBef>
                <a:spcPts val="0"/>
              </a:spcBef>
              <a:buNone/>
            </a:pPr>
            <a:r>
              <a:rPr lang="en-US" sz="1600" dirty="0" smtClean="0"/>
              <a:t>…color metaphors.  Atwood uses the color red regularly, and not just for outfits; in a trip to the Wall, </a:t>
            </a:r>
            <a:r>
              <a:rPr lang="en-US" sz="1600" dirty="0" err="1" smtClean="0"/>
              <a:t>Offred</a:t>
            </a:r>
            <a:r>
              <a:rPr lang="en-US" sz="1600" dirty="0" smtClean="0"/>
              <a:t> notices the color of the blood there, a “red [which] is the same but there is no connection” (p. 44). The ‘</a:t>
            </a:r>
            <a:r>
              <a:rPr lang="en-US" sz="1600" dirty="0" err="1" smtClean="0"/>
              <a:t>same’-ness</a:t>
            </a:r>
            <a:r>
              <a:rPr lang="en-US" sz="1600" dirty="0" smtClean="0"/>
              <a:t> is with that of Serena Joy’s tulips—and </a:t>
            </a:r>
            <a:r>
              <a:rPr lang="en-US" sz="1600" dirty="0" err="1" smtClean="0"/>
              <a:t>Offred’s</a:t>
            </a:r>
            <a:r>
              <a:rPr lang="en-US" sz="1600" dirty="0" smtClean="0"/>
              <a:t> dress, though she does not mention this. </a:t>
            </a:r>
            <a:r>
              <a:rPr lang="en-US" sz="1600" dirty="0" err="1" smtClean="0"/>
              <a:t>Offred’s</a:t>
            </a:r>
            <a:r>
              <a:rPr lang="en-US" sz="1600" dirty="0" smtClean="0"/>
              <a:t> insistence that there is no connection may be a case of protesting too much, as the blood on the wall and the tulips are both reminiscent of life. Perhaps a life caged and controlled, but life nonetheless, and as that caging and controlling is something she hates, she may be resisting the connections because she doesn’t wish to see herself reflected in them…</a:t>
            </a:r>
          </a:p>
          <a:p>
            <a:pPr marL="0" indent="0">
              <a:lnSpc>
                <a:spcPct val="120000"/>
              </a:lnSpc>
              <a:spcBef>
                <a:spcPts val="0"/>
              </a:spcBef>
              <a:buNone/>
            </a:pPr>
            <a:endParaRPr lang="en-US" sz="1050" dirty="0" smtClean="0"/>
          </a:p>
          <a:p>
            <a:pPr marL="0" indent="0">
              <a:lnSpc>
                <a:spcPct val="120000"/>
              </a:lnSpc>
              <a:spcBef>
                <a:spcPts val="0"/>
              </a:spcBef>
              <a:buNone/>
            </a:pPr>
            <a:endParaRPr lang="en-US" sz="1050" dirty="0" smtClean="0"/>
          </a:p>
          <a:p>
            <a:pPr marL="0" indent="0">
              <a:lnSpc>
                <a:spcPct val="120000"/>
              </a:lnSpc>
              <a:spcBef>
                <a:spcPts val="0"/>
              </a:spcBef>
              <a:buNone/>
            </a:pPr>
            <a:endParaRPr lang="en-US" sz="1050" dirty="0" smtClean="0"/>
          </a:p>
          <a:p>
            <a:pPr marL="0" indent="0">
              <a:lnSpc>
                <a:spcPct val="120000"/>
              </a:lnSpc>
              <a:spcBef>
                <a:spcPts val="0"/>
              </a:spcBef>
              <a:buNone/>
            </a:pPr>
            <a:r>
              <a:rPr lang="en-US" sz="1600" dirty="0" smtClean="0">
                <a:solidFill>
                  <a:srgbClr val="7030A0"/>
                </a:solidFill>
              </a:rPr>
              <a:t>Here the quote works directly into the sentence, with the introduction opening the spot and a long analysis following it. The quote has a citation following immediately, and the entire thing fits into the syntax of the original sentence.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 on Quotes</a:t>
            </a:r>
            <a:endParaRPr lang="en-US" dirty="0"/>
          </a:p>
        </p:txBody>
      </p:sp>
      <p:sp>
        <p:nvSpPr>
          <p:cNvPr id="3" name="Content Placeholder 2"/>
          <p:cNvSpPr>
            <a:spLocks noGrp="1"/>
          </p:cNvSpPr>
          <p:nvPr>
            <p:ph sz="quarter" idx="1"/>
          </p:nvPr>
        </p:nvSpPr>
        <p:spPr>
          <a:xfrm>
            <a:off x="612648" y="1600200"/>
            <a:ext cx="8153400" cy="4648200"/>
          </a:xfrm>
        </p:spPr>
        <p:txBody>
          <a:bodyPr>
            <a:normAutofit lnSpcReduction="10000"/>
          </a:bodyPr>
          <a:lstStyle/>
          <a:p>
            <a:endParaRPr lang="en-US" dirty="0" smtClean="0"/>
          </a:p>
          <a:p>
            <a:r>
              <a:rPr lang="en-US" dirty="0" smtClean="0"/>
              <a:t>Quotes are a necessary part of the analysis process. Use them! </a:t>
            </a:r>
          </a:p>
          <a:p>
            <a:endParaRPr lang="en-US" dirty="0" smtClean="0"/>
          </a:p>
          <a:p>
            <a:r>
              <a:rPr lang="en-US" dirty="0" smtClean="0"/>
              <a:t>However, randomly using quotes doesn’t help your paper. Use them wisely! </a:t>
            </a:r>
          </a:p>
          <a:p>
            <a:endParaRPr lang="en-US" dirty="0" smtClean="0"/>
          </a:p>
          <a:p>
            <a:r>
              <a:rPr lang="en-US" dirty="0" smtClean="0"/>
              <a:t>Always remember the quotation sandwich, and make sure that whatever you choose to include is useful and necessary for your paper.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quotations? </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To demonstrate familiarity with a text. </a:t>
            </a:r>
          </a:p>
          <a:p>
            <a:r>
              <a:rPr lang="en-US" dirty="0" smtClean="0"/>
              <a:t>To emphasize a point you wish to make. </a:t>
            </a:r>
          </a:p>
          <a:p>
            <a:pPr>
              <a:buNone/>
            </a:pPr>
            <a:endParaRPr lang="en-US" dirty="0" smtClean="0"/>
          </a:p>
          <a:p>
            <a:pPr>
              <a:buNone/>
            </a:pPr>
            <a:r>
              <a:rPr lang="en-US" sz="3600" dirty="0" smtClean="0"/>
              <a:t>Most Importantly: </a:t>
            </a:r>
          </a:p>
          <a:p>
            <a:pPr>
              <a:buNone/>
            </a:pPr>
            <a:endParaRPr lang="en-US" sz="1200" dirty="0" smtClean="0"/>
          </a:p>
          <a:p>
            <a:r>
              <a:rPr lang="en-US" dirty="0" smtClean="0"/>
              <a:t>To provide direct evidence supporting your claim.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Quotation Sandwich</a:t>
            </a:r>
            <a:endParaRPr lang="en-US" dirty="0"/>
          </a:p>
        </p:txBody>
      </p:sp>
      <p:sp>
        <p:nvSpPr>
          <p:cNvPr id="3" name="Content Placeholder 2"/>
          <p:cNvSpPr>
            <a:spLocks noGrp="1"/>
          </p:cNvSpPr>
          <p:nvPr>
            <p:ph sz="quarter" idx="1"/>
          </p:nvPr>
        </p:nvSpPr>
        <p:spPr>
          <a:xfrm>
            <a:off x="457200" y="1600200"/>
            <a:ext cx="8308848" cy="4800600"/>
          </a:xfrm>
        </p:spPr>
        <p:txBody>
          <a:bodyPr>
            <a:noAutofit/>
          </a:bodyPr>
          <a:lstStyle/>
          <a:p>
            <a:endParaRPr lang="en-US" sz="400" dirty="0" smtClean="0"/>
          </a:p>
          <a:p>
            <a:r>
              <a:rPr lang="en-US" sz="2000" dirty="0" smtClean="0"/>
              <a:t>No matter what kind of quote you use, there is a single rule you should always follow: all quotes must be put into a sandwich. </a:t>
            </a:r>
          </a:p>
          <a:p>
            <a:endParaRPr lang="en-US" sz="400" dirty="0" smtClean="0"/>
          </a:p>
          <a:p>
            <a:r>
              <a:rPr lang="en-US" sz="2000" dirty="0" smtClean="0"/>
              <a:t>What this means is that before you begin your quote, you need to introduce it (the first part of the sandwich). Introducing it lets the reader know what is coming and why it is important to consider. </a:t>
            </a:r>
          </a:p>
          <a:p>
            <a:endParaRPr lang="en-US" sz="400" dirty="0" smtClean="0"/>
          </a:p>
          <a:p>
            <a:r>
              <a:rPr lang="en-US" sz="2000" dirty="0" smtClean="0"/>
              <a:t>Then you get the quote itself. Quote and cite as normal. This is the ‘meat’ of the quote. </a:t>
            </a:r>
          </a:p>
          <a:p>
            <a:endParaRPr lang="en-US" sz="400" dirty="0" smtClean="0"/>
          </a:p>
          <a:p>
            <a:r>
              <a:rPr lang="en-US" sz="2000" dirty="0" smtClean="0"/>
              <a:t>Finally, you have to spend some time explaining your quote and helping your reader understand what was useful about it, finishing the sandwich. This means that you should ALMOST NEVER end a paragraph with a quotation.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Good, the Bad, and the Ugly</a:t>
            </a:r>
            <a:endParaRPr lang="en-US" dirty="0"/>
          </a:p>
        </p:txBody>
      </p:sp>
      <p:sp>
        <p:nvSpPr>
          <p:cNvPr id="3" name="Content Placeholder 2"/>
          <p:cNvSpPr>
            <a:spLocks noGrp="1"/>
          </p:cNvSpPr>
          <p:nvPr>
            <p:ph sz="quarter" idx="1"/>
          </p:nvPr>
        </p:nvSpPr>
        <p:spPr>
          <a:xfrm>
            <a:off x="457200" y="1600200"/>
            <a:ext cx="8308848" cy="4800600"/>
          </a:xfrm>
        </p:spPr>
        <p:txBody>
          <a:bodyPr>
            <a:normAutofit fontScale="85000" lnSpcReduction="20000"/>
          </a:bodyPr>
          <a:lstStyle/>
          <a:p>
            <a:endParaRPr lang="en-US" sz="800" dirty="0" smtClean="0"/>
          </a:p>
          <a:p>
            <a:pPr marL="0">
              <a:buNone/>
            </a:pPr>
            <a:r>
              <a:rPr lang="en-US" dirty="0" smtClean="0"/>
              <a:t>Quoting can be done in a number of ways, but in all cases it can be done well or poorly.  Here’s some tips to help you do it well. </a:t>
            </a:r>
          </a:p>
          <a:p>
            <a:endParaRPr lang="en-US" sz="800" dirty="0" smtClean="0"/>
          </a:p>
          <a:p>
            <a:r>
              <a:rPr lang="en-US" dirty="0" smtClean="0"/>
              <a:t>Good quotes: </a:t>
            </a:r>
          </a:p>
          <a:p>
            <a:pPr lvl="1"/>
            <a:r>
              <a:rPr lang="en-US" sz="2500" dirty="0" smtClean="0"/>
              <a:t>Are properly cited. </a:t>
            </a:r>
          </a:p>
          <a:p>
            <a:pPr lvl="1"/>
            <a:r>
              <a:rPr lang="en-US" sz="2500" dirty="0" smtClean="0"/>
              <a:t>Are directly relevant to the material discussed. </a:t>
            </a:r>
          </a:p>
          <a:p>
            <a:pPr lvl="1"/>
            <a:r>
              <a:rPr lang="en-US" sz="2500" dirty="0" smtClean="0"/>
              <a:t>Do not contain (much) extraneous/unnecessary material. </a:t>
            </a:r>
          </a:p>
          <a:p>
            <a:pPr lvl="1"/>
            <a:r>
              <a:rPr lang="en-US" sz="2500" dirty="0" smtClean="0"/>
              <a:t>Follow the quote sandwich rules. </a:t>
            </a:r>
          </a:p>
          <a:p>
            <a:pPr lvl="1"/>
            <a:endParaRPr lang="en-US" sz="800" dirty="0" smtClean="0"/>
          </a:p>
          <a:p>
            <a:r>
              <a:rPr lang="en-US" dirty="0" smtClean="0"/>
              <a:t>Bad Quotes: </a:t>
            </a:r>
          </a:p>
          <a:p>
            <a:pPr lvl="1"/>
            <a:r>
              <a:rPr lang="en-US" sz="2500" dirty="0" smtClean="0"/>
              <a:t>Lack proper citation. </a:t>
            </a:r>
          </a:p>
          <a:p>
            <a:pPr lvl="1"/>
            <a:r>
              <a:rPr lang="en-US" sz="2500" dirty="0" smtClean="0"/>
              <a:t>Are irrelevant to the current material or only a little relevant. </a:t>
            </a:r>
          </a:p>
          <a:p>
            <a:pPr lvl="1"/>
            <a:r>
              <a:rPr lang="en-US" sz="2500" dirty="0" smtClean="0"/>
              <a:t>Contain a lot of material that isn’t discussed or mentioned. </a:t>
            </a:r>
          </a:p>
          <a:p>
            <a:pPr lvl="1"/>
            <a:r>
              <a:rPr lang="en-US" sz="2500" dirty="0" smtClean="0"/>
              <a:t>Lack either an appropriate intro or analysis before &amp; after them.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kinds of Quotes Are There? </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Block Quotes – Big sections of text. </a:t>
            </a:r>
          </a:p>
          <a:p>
            <a:endParaRPr lang="en-US" dirty="0" smtClean="0"/>
          </a:p>
          <a:p>
            <a:r>
              <a:rPr lang="en-US" dirty="0" smtClean="0"/>
              <a:t>‘Full’ Quotes – A full line of text. </a:t>
            </a:r>
          </a:p>
          <a:p>
            <a:endParaRPr lang="en-US" dirty="0" smtClean="0"/>
          </a:p>
          <a:p>
            <a:r>
              <a:rPr lang="en-US" dirty="0" smtClean="0"/>
              <a:t>‘Integrated’ Quotes – Partial lines inside your own sentences.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Quote Rules</a:t>
            </a:r>
            <a:endParaRPr lang="en-US" dirty="0"/>
          </a:p>
        </p:txBody>
      </p:sp>
      <p:sp>
        <p:nvSpPr>
          <p:cNvPr id="3" name="Content Placeholder 2"/>
          <p:cNvSpPr>
            <a:spLocks noGrp="1"/>
          </p:cNvSpPr>
          <p:nvPr>
            <p:ph sz="quarter" idx="1"/>
          </p:nvPr>
        </p:nvSpPr>
        <p:spPr/>
        <p:txBody>
          <a:bodyPr>
            <a:normAutofit fontScale="77500" lnSpcReduction="20000"/>
          </a:bodyPr>
          <a:lstStyle/>
          <a:p>
            <a:endParaRPr lang="en-US" dirty="0" smtClean="0"/>
          </a:p>
          <a:p>
            <a:r>
              <a:rPr lang="en-US" dirty="0" smtClean="0"/>
              <a:t>When you choose to block quote, you suggest that everything you quote is important. If you don’t end up using most of what you quote, you are cheating the reader—only do it if you intend to use nearly everything you quote. </a:t>
            </a:r>
          </a:p>
          <a:p>
            <a:endParaRPr lang="en-US" sz="1000" dirty="0" smtClean="0"/>
          </a:p>
          <a:p>
            <a:r>
              <a:rPr lang="en-US" dirty="0" smtClean="0"/>
              <a:t>Block quotes are set off from the rest of the text, single-spaced, and indented with a single tab throughout. Often they are introduced with a colon. </a:t>
            </a:r>
          </a:p>
          <a:p>
            <a:endParaRPr lang="en-US" sz="1000" dirty="0" smtClean="0"/>
          </a:p>
          <a:p>
            <a:r>
              <a:rPr lang="en-US" dirty="0" smtClean="0"/>
              <a:t>They use a single citation in a style of your choice. Just remember to be consistent. </a:t>
            </a:r>
          </a:p>
          <a:p>
            <a:endParaRPr lang="en-US" sz="900" dirty="0" smtClean="0"/>
          </a:p>
          <a:p>
            <a:r>
              <a:rPr lang="en-US" dirty="0" smtClean="0"/>
              <a:t>If you use lineated text (poetry or some plays), you need to maintain the lineation.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Quote Example</a:t>
            </a:r>
            <a:endParaRPr lang="en-US" dirty="0"/>
          </a:p>
        </p:txBody>
      </p:sp>
      <p:sp>
        <p:nvSpPr>
          <p:cNvPr id="3" name="Content Placeholder 2"/>
          <p:cNvSpPr>
            <a:spLocks noGrp="1"/>
          </p:cNvSpPr>
          <p:nvPr>
            <p:ph sz="quarter" idx="1"/>
          </p:nvPr>
        </p:nvSpPr>
        <p:spPr>
          <a:xfrm>
            <a:off x="381000" y="1600200"/>
            <a:ext cx="8385048" cy="4876800"/>
          </a:xfrm>
        </p:spPr>
        <p:txBody>
          <a:bodyPr>
            <a:normAutofit fontScale="62500" lnSpcReduction="20000"/>
          </a:bodyPr>
          <a:lstStyle/>
          <a:p>
            <a:pPr marL="0">
              <a:lnSpc>
                <a:spcPct val="200000"/>
              </a:lnSpc>
              <a:spcBef>
                <a:spcPts val="0"/>
              </a:spcBef>
              <a:buNone/>
            </a:pPr>
            <a:r>
              <a:rPr lang="en-US" dirty="0" smtClean="0"/>
              <a:t>…the relationship between Othello and Desdemona is made more clear by his initial reaction to her upon their meeting in Cyprus: </a:t>
            </a:r>
          </a:p>
          <a:p>
            <a:pPr>
              <a:spcBef>
                <a:spcPts val="0"/>
              </a:spcBef>
              <a:buNone/>
            </a:pPr>
            <a:endParaRPr lang="en-US" sz="1300" dirty="0" smtClean="0"/>
          </a:p>
          <a:p>
            <a:pPr>
              <a:lnSpc>
                <a:spcPct val="120000"/>
              </a:lnSpc>
              <a:spcBef>
                <a:spcPts val="0"/>
              </a:spcBef>
              <a:buNone/>
            </a:pPr>
            <a:r>
              <a:rPr lang="en-US" dirty="0" smtClean="0"/>
              <a:t>		It gives me wonder great as my content</a:t>
            </a:r>
          </a:p>
          <a:p>
            <a:pPr>
              <a:lnSpc>
                <a:spcPct val="120000"/>
              </a:lnSpc>
              <a:spcBef>
                <a:spcPts val="0"/>
              </a:spcBef>
              <a:buNone/>
            </a:pPr>
            <a:r>
              <a:rPr lang="en-US" dirty="0" smtClean="0"/>
              <a:t>		To see you here before me. O my soul’s joy,</a:t>
            </a:r>
          </a:p>
          <a:p>
            <a:pPr>
              <a:lnSpc>
                <a:spcPct val="120000"/>
              </a:lnSpc>
              <a:spcBef>
                <a:spcPts val="0"/>
              </a:spcBef>
              <a:buNone/>
            </a:pPr>
            <a:r>
              <a:rPr lang="en-US" dirty="0" smtClean="0"/>
              <a:t>		If after every tempest come such calms, </a:t>
            </a:r>
          </a:p>
          <a:p>
            <a:pPr>
              <a:lnSpc>
                <a:spcPct val="120000"/>
              </a:lnSpc>
              <a:spcBef>
                <a:spcPts val="0"/>
              </a:spcBef>
              <a:buNone/>
            </a:pPr>
            <a:r>
              <a:rPr lang="en-US" dirty="0" smtClean="0"/>
              <a:t>		May the winds blow till they have wakened death </a:t>
            </a:r>
          </a:p>
          <a:p>
            <a:pPr>
              <a:lnSpc>
                <a:spcPct val="120000"/>
              </a:lnSpc>
              <a:spcBef>
                <a:spcPts val="0"/>
              </a:spcBef>
              <a:buNone/>
            </a:pPr>
            <a:r>
              <a:rPr lang="en-US" dirty="0" smtClean="0"/>
              <a:t>		(p. 163, lines 175-178)</a:t>
            </a:r>
          </a:p>
          <a:p>
            <a:pPr>
              <a:spcBef>
                <a:spcPts val="0"/>
              </a:spcBef>
              <a:buNone/>
            </a:pPr>
            <a:endParaRPr lang="en-US" sz="100" dirty="0" smtClean="0"/>
          </a:p>
          <a:p>
            <a:pPr marL="0">
              <a:lnSpc>
                <a:spcPct val="220000"/>
              </a:lnSpc>
              <a:spcBef>
                <a:spcPts val="0"/>
              </a:spcBef>
              <a:buNone/>
            </a:pPr>
            <a:r>
              <a:rPr lang="en-US" dirty="0" smtClean="0"/>
              <a:t>Several metaphors present themselves here, and despite Othello’s immediate happiness as evidenced by his wonder and joy, we jump directly into storms and death. This…</a:t>
            </a:r>
          </a:p>
          <a:p>
            <a:pPr marL="0">
              <a:lnSpc>
                <a:spcPct val="220000"/>
              </a:lnSpc>
              <a:buNone/>
            </a:pPr>
            <a:endParaRPr lang="en-US" sz="200" dirty="0" smtClean="0"/>
          </a:p>
          <a:p>
            <a:pPr marL="0">
              <a:lnSpc>
                <a:spcPct val="120000"/>
              </a:lnSpc>
              <a:spcBef>
                <a:spcPts val="0"/>
              </a:spcBef>
              <a:buNone/>
            </a:pPr>
            <a:endParaRPr lang="en-US" sz="1300" dirty="0" smtClean="0"/>
          </a:p>
          <a:p>
            <a:pPr marL="0">
              <a:lnSpc>
                <a:spcPct val="120000"/>
              </a:lnSpc>
              <a:spcBef>
                <a:spcPts val="0"/>
              </a:spcBef>
              <a:buNone/>
            </a:pPr>
            <a:endParaRPr lang="en-US" sz="1300" dirty="0" smtClean="0"/>
          </a:p>
          <a:p>
            <a:pPr marL="0">
              <a:lnSpc>
                <a:spcPct val="120000"/>
              </a:lnSpc>
              <a:spcBef>
                <a:spcPts val="0"/>
              </a:spcBef>
              <a:buNone/>
            </a:pPr>
            <a:r>
              <a:rPr lang="en-US" dirty="0" smtClean="0">
                <a:solidFill>
                  <a:srgbClr val="7030A0"/>
                </a:solidFill>
              </a:rPr>
              <a:t>You can see here how the material before and after is double-spaced, but the block quote is set off with indentations and follows the lineation of the play. The following analysis picks up on everything in the quote.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Ellipses to Edit Quotes</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62500" lnSpcReduction="20000"/>
          </a:bodyPr>
          <a:lstStyle/>
          <a:p>
            <a:endParaRPr lang="en-US" dirty="0" smtClean="0"/>
          </a:p>
          <a:p>
            <a:r>
              <a:rPr lang="en-US" dirty="0" smtClean="0"/>
              <a:t>Often when quoting there is a lot of useful stuff you want to use but a lot of junk between the parts that you need. </a:t>
            </a:r>
          </a:p>
          <a:p>
            <a:endParaRPr lang="en-US" sz="1300" dirty="0" smtClean="0"/>
          </a:p>
          <a:p>
            <a:r>
              <a:rPr lang="en-US" dirty="0" smtClean="0"/>
              <a:t>In those cases, you can cut out some of the material using an ellipsis—the three periods in a row: … </a:t>
            </a:r>
          </a:p>
          <a:p>
            <a:endParaRPr lang="en-US" sz="1300" dirty="0" smtClean="0"/>
          </a:p>
          <a:p>
            <a:r>
              <a:rPr lang="en-US" dirty="0" smtClean="0"/>
              <a:t>As an example, we could cut the following quote down to something more manageable: </a:t>
            </a:r>
          </a:p>
          <a:p>
            <a:endParaRPr lang="en-US" sz="1300" dirty="0" smtClean="0"/>
          </a:p>
          <a:p>
            <a:pPr lvl="1"/>
            <a:r>
              <a:rPr lang="en-US" dirty="0" smtClean="0"/>
              <a:t>“I put on my clothes, summer clothes, it’s still summer; it seems to have stopped at summer. July, its breathless days and sauna nights, hard to sleep. I make a point of keeping track” (p. 227)</a:t>
            </a:r>
          </a:p>
          <a:p>
            <a:pPr lvl="1"/>
            <a:r>
              <a:rPr lang="en-US" dirty="0" smtClean="0"/>
              <a:t>“I put on my clothes…it’s still summer…July, its breathless days and sauna nights…I make a point of keeping track” (p. 227). </a:t>
            </a:r>
          </a:p>
          <a:p>
            <a:endParaRPr lang="en-US" sz="1100" dirty="0" smtClean="0"/>
          </a:p>
          <a:p>
            <a:r>
              <a:rPr lang="en-US" dirty="0" smtClean="0"/>
              <a:t>Here a lot of the redundancy or repetition is cut out, indicating that the repeated phrases will not be the central focus of the quote. Instead, there is a focus on the clothes, the feeling of the time, and the need to know it. </a:t>
            </a:r>
          </a:p>
          <a:p>
            <a:pPr lvl="1"/>
            <a:endParaRPr lang="en-US" dirty="0" smtClean="0"/>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Quote Rules</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85000" lnSpcReduction="20000"/>
          </a:bodyPr>
          <a:lstStyle/>
          <a:p>
            <a:endParaRPr lang="en-US" sz="1900" dirty="0" smtClean="0"/>
          </a:p>
          <a:p>
            <a:r>
              <a:rPr lang="en-US" dirty="0" smtClean="0"/>
              <a:t>Again, whatever you quote is expected to be used. Use a full quote only if you intend to handle most if not all of the material you use. </a:t>
            </a:r>
          </a:p>
          <a:p>
            <a:endParaRPr lang="en-US" sz="1800" dirty="0" smtClean="0"/>
          </a:p>
          <a:p>
            <a:r>
              <a:rPr lang="en-US" dirty="0" smtClean="0"/>
              <a:t>‘Full’ quotes can be part of sentences, set off with commas, or can be set off with a colon at the end of a sentence if necessary. </a:t>
            </a:r>
          </a:p>
          <a:p>
            <a:endParaRPr lang="en-US" sz="1500" dirty="0" smtClean="0"/>
          </a:p>
          <a:p>
            <a:r>
              <a:rPr lang="en-US" dirty="0" smtClean="0"/>
              <a:t>They take a single citation in a style of your choosing, just remember to be consistent.  Remember that you close the quote, but put the punctuation after the parentheses. </a:t>
            </a:r>
          </a:p>
          <a:p>
            <a:endParaRPr lang="en-US" sz="1500" dirty="0" smtClean="0"/>
          </a:p>
          <a:p>
            <a:r>
              <a:rPr lang="en-US" dirty="0" smtClean="0"/>
              <a:t>When dealing with lineated texts, use a slash to separate the lines.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524</TotalTime>
  <Words>1281</Words>
  <Application>Microsoft Office PowerPoint</Application>
  <PresentationFormat>On-screen Show (4:3)</PresentationFormat>
  <Paragraphs>109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Tw Cen MT</vt:lpstr>
      <vt:lpstr>Wingdings</vt:lpstr>
      <vt:lpstr>Wingdings 2</vt:lpstr>
      <vt:lpstr>Median</vt:lpstr>
      <vt:lpstr>Using Quotations</vt:lpstr>
      <vt:lpstr>Why use quotations? </vt:lpstr>
      <vt:lpstr>The Quotation Sandwich</vt:lpstr>
      <vt:lpstr>The Good, the Bad, and the Ugly</vt:lpstr>
      <vt:lpstr>What kinds of Quotes Are There? </vt:lpstr>
      <vt:lpstr>Block Quote Rules</vt:lpstr>
      <vt:lpstr>Block Quote Example</vt:lpstr>
      <vt:lpstr>Using Ellipses to Edit Quotes</vt:lpstr>
      <vt:lpstr>‘Full’ Quote Rules</vt:lpstr>
      <vt:lpstr>‘Full’ Quote Example</vt:lpstr>
      <vt:lpstr>‘Integrated’ Quote Rules</vt:lpstr>
      <vt:lpstr>‘Integrated’ Quote Example</vt:lpstr>
      <vt:lpstr>Final Thoughts on Quotes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Quotations</dc:title>
  <dc:creator>Jacob</dc:creator>
  <cp:lastModifiedBy>Compton, John B</cp:lastModifiedBy>
  <cp:revision>22</cp:revision>
  <dcterms:created xsi:type="dcterms:W3CDTF">2009-09-27T22:21:41Z</dcterms:created>
  <dcterms:modified xsi:type="dcterms:W3CDTF">2014-10-21T14:12:05Z</dcterms:modified>
</cp:coreProperties>
</file>