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57" r:id="rId4"/>
    <p:sldId id="264" r:id="rId5"/>
    <p:sldId id="261" r:id="rId6"/>
    <p:sldId id="260" r:id="rId7"/>
    <p:sldId id="259" r:id="rId8"/>
    <p:sldId id="258" r:id="rId9"/>
    <p:sldId id="263" r:id="rId10"/>
    <p:sldId id="262" r:id="rId11"/>
    <p:sldId id="266" r:id="rId12"/>
    <p:sldId id="267" r:id="rId13"/>
    <p:sldId id="268" r:id="rId14"/>
    <p:sldId id="269"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4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253588-FEE3-41E2-9617-39A765B3233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53588-FEE3-41E2-9617-39A765B3233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53588-FEE3-41E2-9617-39A765B3233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253588-FEE3-41E2-9617-39A765B3233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253588-FEE3-41E2-9617-39A765B3233B}" type="datetimeFigureOut">
              <a:rPr lang="en-US" smtClean="0"/>
              <a:t>3/30/2015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253588-FEE3-41E2-9617-39A765B3233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253588-FEE3-41E2-9617-39A765B3233B}" type="datetimeFigureOut">
              <a:rPr lang="en-US" smtClean="0"/>
              <a:t>3/30/2015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253588-FEE3-41E2-9617-39A765B3233B}" type="datetimeFigureOut">
              <a:rPr lang="en-US" smtClean="0"/>
              <a:t>3/30/2015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253588-FEE3-41E2-9617-39A765B3233B}" type="datetimeFigureOut">
              <a:rPr lang="en-US" smtClean="0"/>
              <a:t>3/30/2015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3226A-E9D0-4B8F-84CE-CF2AFA429E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253588-FEE3-41E2-9617-39A765B3233B}" type="datetimeFigureOut">
              <a:rPr lang="en-US" smtClean="0"/>
              <a:t>3/30/2015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3226A-E9D0-4B8F-84CE-CF2AFA429E1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253588-FEE3-41E2-9617-39A765B3233B}" type="datetimeFigureOut">
              <a:rPr lang="en-US" smtClean="0"/>
              <a:t>3/30/2015</a:t>
            </a:fld>
            <a:endParaRPr lang="en-US"/>
          </a:p>
        </p:txBody>
      </p:sp>
      <p:sp>
        <p:nvSpPr>
          <p:cNvPr id="9" name="Slide Number Placeholder 8"/>
          <p:cNvSpPr>
            <a:spLocks noGrp="1"/>
          </p:cNvSpPr>
          <p:nvPr>
            <p:ph type="sldNum" sz="quarter" idx="11"/>
          </p:nvPr>
        </p:nvSpPr>
        <p:spPr/>
        <p:txBody>
          <a:bodyPr/>
          <a:lstStyle/>
          <a:p>
            <a:fld id="{E353226A-E9D0-4B8F-84CE-CF2AFA429E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353226A-E9D0-4B8F-84CE-CF2AFA429E1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3253588-FEE3-41E2-9617-39A765B3233B}" type="datetimeFigureOut">
              <a:rPr lang="en-US" smtClean="0"/>
              <a:t>3/30/2015</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FBAy9kJrMxc"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youtu.be/UGUVKCm_Jx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Ms. Marvel</a:t>
            </a:r>
            <a:endParaRPr lang="en-US" dirty="0"/>
          </a:p>
        </p:txBody>
      </p:sp>
      <p:sp>
        <p:nvSpPr>
          <p:cNvPr id="3" name="Subtitle 2"/>
          <p:cNvSpPr>
            <a:spLocks noGrp="1"/>
          </p:cNvSpPr>
          <p:nvPr>
            <p:ph type="subTitle" idx="1"/>
          </p:nvPr>
        </p:nvSpPr>
        <p:spPr/>
        <p:txBody>
          <a:bodyPr/>
          <a:lstStyle/>
          <a:p>
            <a:r>
              <a:rPr lang="en-US" dirty="0" smtClean="0"/>
              <a:t>Zachary King - March 30, 2015</a:t>
            </a:r>
            <a:endParaRPr lang="en-US" dirty="0"/>
          </a:p>
        </p:txBody>
      </p:sp>
    </p:spTree>
    <p:extLst>
      <p:ext uri="{BB962C8B-B14F-4D97-AF65-F5344CB8AC3E}">
        <p14:creationId xmlns:p14="http://schemas.microsoft.com/office/powerpoint/2010/main" val="154478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news!</a:t>
            </a:r>
            <a:endParaRPr lang="en-US" dirty="0"/>
          </a:p>
        </p:txBody>
      </p:sp>
      <p:pic>
        <p:nvPicPr>
          <p:cNvPr id="1026" name="Picture 2" descr="http://www.comicbookresources.com/imgsrv/imglib/0/0/1/All-New-All-Different-Avengers-Assemble-4-811f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181100"/>
            <a:ext cx="3413938" cy="5181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a.media-imdb.com/images/M/MV5BMTQ1MjE2NzEyOV5BMl5BanBnXkFtZTgwNTA4ODk1NDE@._V1_SX640_SY72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446144"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473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Captain Marvel</a:t>
            </a:r>
            <a:endParaRPr lang="en-US" dirty="0"/>
          </a:p>
        </p:txBody>
      </p:sp>
      <p:pic>
        <p:nvPicPr>
          <p:cNvPr id="2050" name="Picture 2" descr="http://www.amberunmasked.com/wp-content/uploads/2012/10/captain_marvel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447800"/>
            <a:ext cx="3735677" cy="4999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1/12/We_Can_Do_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1447800"/>
            <a:ext cx="3860368" cy="4999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Carol Corps</a:t>
            </a:r>
            <a:endParaRPr lang="en-US" dirty="0"/>
          </a:p>
        </p:txBody>
      </p:sp>
      <p:pic>
        <p:nvPicPr>
          <p:cNvPr id="3074" name="Picture 2" descr="http://www.wired.com/wp-content/uploads/2014/04/Berman_Seattle_CarolCorpsCelebration_241-1024x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071241" cy="471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06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tatic.comicvine.com/uploads/original/7/75334/1710636-kelly_sue_deconnic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71600"/>
            <a:ext cx="3790950" cy="54006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036" y="1295400"/>
            <a:ext cx="4572000" cy="3886200"/>
          </a:xfrm>
          <a:prstGeom prst="wedgeRoundRectCallout">
            <a:avLst>
              <a:gd name="adj1" fmla="val 64712"/>
              <a:gd name="adj2" fmla="val 114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a:t>
            </a:r>
            <a:r>
              <a:rPr lang="en-US" sz="2000" dirty="0" smtClean="0">
                <a:solidFill>
                  <a:schemeClr val="tx1"/>
                </a:solidFill>
              </a:rPr>
              <a:t>t is not a formal organization. There are no rules. People write and ask me all the time, ‘How do I join the Carol Corps?’ You join Carol Corps by saying you are Carol Corps. There is no test. You don’t have to buy anything. You don’t need to sign up anywhere. If you decide you are a part of this community, </a:t>
            </a:r>
            <a:r>
              <a:rPr lang="en-US" sz="2000" i="1" dirty="0" smtClean="0">
                <a:solidFill>
                  <a:schemeClr val="tx1"/>
                </a:solidFill>
              </a:rPr>
              <a:t>bam</a:t>
            </a:r>
            <a:r>
              <a:rPr lang="en-US" sz="2000" dirty="0" smtClean="0">
                <a:solidFill>
                  <a:schemeClr val="tx1"/>
                </a:solidFill>
              </a:rPr>
              <a:t>, you are. The other part of that is that if you decide you are a part of this community, you will be embraced and welcome.</a:t>
            </a:r>
            <a:endParaRPr lang="en-US" sz="2000" dirty="0">
              <a:solidFill>
                <a:schemeClr val="tx1"/>
              </a:solidFill>
            </a:endParaRPr>
          </a:p>
        </p:txBody>
      </p:sp>
      <p:sp>
        <p:nvSpPr>
          <p:cNvPr id="2" name="Title 1"/>
          <p:cNvSpPr>
            <a:spLocks noGrp="1"/>
          </p:cNvSpPr>
          <p:nvPr>
            <p:ph type="title"/>
          </p:nvPr>
        </p:nvSpPr>
        <p:spPr/>
        <p:txBody>
          <a:bodyPr/>
          <a:lstStyle/>
          <a:p>
            <a:r>
              <a:rPr lang="en-US" dirty="0" smtClean="0"/>
              <a:t>The Carol Corps</a:t>
            </a:r>
            <a:endParaRPr lang="en-US" dirty="0"/>
          </a:p>
        </p:txBody>
      </p:sp>
    </p:spTree>
    <p:extLst>
      <p:ext uri="{BB962C8B-B14F-4D97-AF65-F5344CB8AC3E}">
        <p14:creationId xmlns:p14="http://schemas.microsoft.com/office/powerpoint/2010/main" val="207324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Kamala and the Carol Corps</a:t>
            </a:r>
            <a:endParaRPr lang="en-US" dirty="0"/>
          </a:p>
        </p:txBody>
      </p:sp>
      <p:pic>
        <p:nvPicPr>
          <p:cNvPr id="5122" name="Picture 2" descr="http://2.bp.blogspot.com/-KpgZUAWhNQg/UH113JnAUiI/AAAAAAAAAdU/f-r1oFd0lDo/s1600/mar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600200"/>
            <a:ext cx="5972175" cy="417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81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Kamala and the Carol Corps</a:t>
            </a:r>
            <a:endParaRPr lang="en-US" dirty="0"/>
          </a:p>
        </p:txBody>
      </p:sp>
      <p:pic>
        <p:nvPicPr>
          <p:cNvPr id="5122" name="Picture 2" descr="http://2.bp.blogspot.com/-KpgZUAWhNQg/UH113JnAUiI/AAAAAAAAAdU/f-r1oFd0lDo/s1600/marv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600200"/>
            <a:ext cx="5972175" cy="4171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jaggerylit.com/wp-content/uploads/2014/06/Ident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070" y="3296586"/>
            <a:ext cx="3365861" cy="3561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86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Costuming/Cosplay as Agency</a:t>
            </a:r>
            <a:endParaRPr lang="en-US" dirty="0"/>
          </a:p>
        </p:txBody>
      </p:sp>
      <p:pic>
        <p:nvPicPr>
          <p:cNvPr id="7170" name="Picture 2" descr="http://img2.wikia.nocookie.net/__cb20131114172218/marveldatabase/images/1/17/Ms._Marvel_Vol_3_1_Adams_Variant_Textl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43000"/>
            <a:ext cx="36957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580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Kamala’s Religious Experience</a:t>
            </a:r>
            <a:endParaRPr lang="en-US" dirty="0"/>
          </a:p>
        </p:txBody>
      </p:sp>
      <p:pic>
        <p:nvPicPr>
          <p:cNvPr id="9218" name="Picture 2" descr="http://www.hoodedutilitarian.com/wp-content/uploads/2014/05/Ms-Marvel-Tri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3337"/>
            <a:ext cx="3724218" cy="5729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477000" y="5287328"/>
            <a:ext cx="1842407" cy="1477328"/>
          </a:xfrm>
          <a:prstGeom prst="rect">
            <a:avLst/>
          </a:prstGeom>
        </p:spPr>
        <p:txBody>
          <a:bodyPr wrap="square">
            <a:spAutoFit/>
          </a:bodyPr>
          <a:lstStyle/>
          <a:p>
            <a:r>
              <a:rPr lang="en-US" dirty="0" smtClean="0">
                <a:hlinkClick r:id="rId3"/>
              </a:rPr>
              <a:t>https://youtu.be/FBAy9kJrMxc</a:t>
            </a:r>
            <a:r>
              <a:rPr lang="en-US" dirty="0" smtClean="0"/>
              <a:t> </a:t>
            </a:r>
          </a:p>
          <a:p>
            <a:endParaRPr lang="en-US" dirty="0"/>
          </a:p>
          <a:p>
            <a:r>
              <a:rPr lang="en-US" dirty="0" smtClean="0">
                <a:hlinkClick r:id="rId4"/>
              </a:rPr>
              <a:t>https://youtu.be/UGUVKCm_Jx4</a:t>
            </a:r>
            <a:r>
              <a:rPr lang="en-US" dirty="0" smtClean="0"/>
              <a:t> </a:t>
            </a:r>
            <a:endParaRPr lang="en-US" dirty="0"/>
          </a:p>
        </p:txBody>
      </p:sp>
    </p:spTree>
    <p:extLst>
      <p:ext uri="{BB962C8B-B14F-4D97-AF65-F5344CB8AC3E}">
        <p14:creationId xmlns:p14="http://schemas.microsoft.com/office/powerpoint/2010/main" val="37887957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Kamala’s Religious Experience</a:t>
            </a:r>
            <a:endParaRPr lang="en-US" dirty="0"/>
          </a:p>
        </p:txBody>
      </p:sp>
      <p:pic>
        <p:nvPicPr>
          <p:cNvPr id="10244" name="Picture 4" descr="http://transfigurationhermitage.org/wp-content/uploads/2013/08/Transfiguration-rapha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20937"/>
            <a:ext cx="3495675"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atholicdioceseofisseleuku.org/wp-content/uploads/2014/12/ascensionda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347" y="1524000"/>
            <a:ext cx="4172373" cy="48768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s-media-cache-ak0.pinimg.com/236x/12/2c/b5/122cb54a80638b5baee34657fb6b09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92349"/>
            <a:ext cx="22479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672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the future</a:t>
            </a:r>
            <a:endParaRPr lang="en-US" dirty="0"/>
          </a:p>
        </p:txBody>
      </p:sp>
      <p:sp>
        <p:nvSpPr>
          <p:cNvPr id="3" name="Content Placeholder 2"/>
          <p:cNvSpPr>
            <a:spLocks noGrp="1"/>
          </p:cNvSpPr>
          <p:nvPr>
            <p:ph idx="1"/>
          </p:nvPr>
        </p:nvSpPr>
        <p:spPr/>
        <p:txBody>
          <a:bodyPr/>
          <a:lstStyle/>
          <a:p>
            <a:r>
              <a:rPr lang="en-US" dirty="0" smtClean="0"/>
              <a:t>For Wednesday:</a:t>
            </a:r>
          </a:p>
          <a:p>
            <a:pPr lvl="1"/>
            <a:r>
              <a:rPr lang="en-US" dirty="0" smtClean="0"/>
              <a:t>Finish </a:t>
            </a:r>
            <a:r>
              <a:rPr lang="en-US" i="1" dirty="0" smtClean="0"/>
              <a:t>Ms. Marvel</a:t>
            </a:r>
            <a:endParaRPr lang="en-US" dirty="0" smtClean="0"/>
          </a:p>
          <a:p>
            <a:pPr lvl="1"/>
            <a:r>
              <a:rPr lang="en-US" dirty="0" smtClean="0"/>
              <a:t>Read two short articles on ICON (</a:t>
            </a:r>
            <a:r>
              <a:rPr lang="en-US" dirty="0" err="1" smtClean="0"/>
              <a:t>Noelene</a:t>
            </a:r>
            <a:r>
              <a:rPr lang="en-US" dirty="0" smtClean="0"/>
              <a:t> Clark &amp; Laura Hudson)</a:t>
            </a:r>
          </a:p>
          <a:p>
            <a:pPr lvl="1"/>
            <a:r>
              <a:rPr lang="en-US" dirty="0" smtClean="0"/>
              <a:t>Watch Sana </a:t>
            </a:r>
            <a:r>
              <a:rPr lang="en-US" dirty="0" err="1" smtClean="0"/>
              <a:t>Amanat’s</a:t>
            </a:r>
            <a:r>
              <a:rPr lang="en-US" dirty="0" smtClean="0"/>
              <a:t> TED Talk “Myths, Misfits, &amp; Masks” (15 minutes)</a:t>
            </a:r>
          </a:p>
          <a:p>
            <a:r>
              <a:rPr lang="en-US" dirty="0" smtClean="0"/>
              <a:t>Thursday: </a:t>
            </a:r>
            <a:r>
              <a:rPr lang="en-US" i="1" dirty="0" smtClean="0"/>
              <a:t>Captain America: The Winter Soldier</a:t>
            </a:r>
            <a:r>
              <a:rPr lang="en-US" dirty="0" smtClean="0"/>
              <a:t> screening, 7:30 pm @ 205 EPB (also on digital course reserve)</a:t>
            </a:r>
          </a:p>
          <a:p>
            <a:r>
              <a:rPr lang="en-US" dirty="0" smtClean="0"/>
              <a:t>Next week: </a:t>
            </a:r>
            <a:r>
              <a:rPr lang="en-US" i="1" dirty="0" smtClean="0"/>
              <a:t>Winter Soldier</a:t>
            </a:r>
            <a:r>
              <a:rPr lang="en-US" dirty="0" smtClean="0"/>
              <a:t> and </a:t>
            </a:r>
            <a:r>
              <a:rPr lang="en-US" i="1" dirty="0" smtClean="0"/>
              <a:t>Icon: A Hero’s Journey</a:t>
            </a:r>
            <a:endParaRPr lang="en-US" dirty="0" smtClean="0"/>
          </a:p>
          <a:p>
            <a:endParaRPr lang="en-US" dirty="0" smtClean="0"/>
          </a:p>
        </p:txBody>
      </p:sp>
    </p:spTree>
    <p:extLst>
      <p:ext uri="{BB962C8B-B14F-4D97-AF65-F5344CB8AC3E}">
        <p14:creationId xmlns:p14="http://schemas.microsoft.com/office/powerpoint/2010/main" val="160834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73765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3" name="Content Placeholder 2"/>
          <p:cNvSpPr>
            <a:spLocks noGrp="1"/>
          </p:cNvSpPr>
          <p:nvPr>
            <p:ph idx="1"/>
          </p:nvPr>
        </p:nvSpPr>
        <p:spPr>
          <a:xfrm>
            <a:off x="457200" y="914400"/>
            <a:ext cx="8229600" cy="4191000"/>
          </a:xfrm>
        </p:spPr>
        <p:txBody>
          <a:bodyPr>
            <a:normAutofit fontScale="77500" lnSpcReduction="20000"/>
          </a:bodyPr>
          <a:lstStyle/>
          <a:p>
            <a:pPr marL="514350" indent="-514350">
              <a:buFont typeface="+mj-lt"/>
              <a:buAutoNum type="arabicPeriod"/>
            </a:pPr>
            <a:r>
              <a:rPr lang="en-US" dirty="0" smtClean="0"/>
              <a:t>Which superhero does Gloria Steinem credit with rescuing heroism from being a </a:t>
            </a:r>
            <a:br>
              <a:rPr lang="en-US" dirty="0" smtClean="0"/>
            </a:br>
            <a:r>
              <a:rPr lang="en-US" dirty="0" smtClean="0"/>
              <a:t>male prerogative?</a:t>
            </a:r>
          </a:p>
          <a:p>
            <a:pPr marL="914400" lvl="1" indent="-514350">
              <a:buFont typeface="+mj-lt"/>
              <a:buAutoNum type="alphaLcPeriod"/>
            </a:pPr>
            <a:r>
              <a:rPr lang="en-US" dirty="0" smtClean="0">
                <a:solidFill>
                  <a:schemeClr val="bg1"/>
                </a:solidFill>
              </a:rPr>
              <a:t>Wonder Woman</a:t>
            </a:r>
          </a:p>
          <a:p>
            <a:pPr marL="514350" indent="-514350">
              <a:buFont typeface="+mj-lt"/>
              <a:buAutoNum type="arabicPeriod"/>
            </a:pPr>
            <a:r>
              <a:rPr lang="en-US" dirty="0" smtClean="0"/>
              <a:t>When </a:t>
            </a:r>
            <a:r>
              <a:rPr lang="en-US" i="1" dirty="0" smtClean="0"/>
              <a:t>Ms. Marvel</a:t>
            </a:r>
            <a:r>
              <a:rPr lang="en-US" dirty="0" smtClean="0"/>
              <a:t> opens, what is Kamala doing?</a:t>
            </a:r>
          </a:p>
          <a:p>
            <a:pPr marL="914400" lvl="1" indent="-514350">
              <a:buFont typeface="+mj-lt"/>
              <a:buAutoNum type="alphaLcPeriod"/>
            </a:pPr>
            <a:r>
              <a:rPr lang="en-US" dirty="0" smtClean="0"/>
              <a:t>Praying</a:t>
            </a:r>
          </a:p>
          <a:p>
            <a:pPr marL="914400" lvl="1" indent="-514350">
              <a:buFont typeface="+mj-lt"/>
              <a:buAutoNum type="alphaLcPeriod"/>
            </a:pPr>
            <a:r>
              <a:rPr lang="en-US" dirty="0" smtClean="0"/>
              <a:t>Smelling bacon</a:t>
            </a:r>
          </a:p>
          <a:p>
            <a:pPr marL="914400" lvl="1" indent="-514350">
              <a:buFont typeface="+mj-lt"/>
              <a:buAutoNum type="alphaLcPeriod"/>
            </a:pPr>
            <a:r>
              <a:rPr lang="en-US" dirty="0" smtClean="0"/>
              <a:t>Sleeping</a:t>
            </a:r>
          </a:p>
          <a:p>
            <a:pPr marL="914400" lvl="1" indent="-514350">
              <a:buFont typeface="+mj-lt"/>
              <a:buAutoNum type="alphaLcPeriod"/>
            </a:pPr>
            <a:r>
              <a:rPr lang="en-US" dirty="0" smtClean="0"/>
              <a:t>Writing fanfiction</a:t>
            </a:r>
          </a:p>
          <a:p>
            <a:pPr marL="514350" indent="-514350">
              <a:buFont typeface="+mj-lt"/>
              <a:buAutoNum type="arabicPeriod"/>
            </a:pPr>
            <a:r>
              <a:rPr lang="en-US" dirty="0" smtClean="0"/>
              <a:t>TRUE or FALSE: Kamala is the most devout Muslim in her family.</a:t>
            </a:r>
          </a:p>
          <a:p>
            <a:pPr marL="514350" indent="-514350">
              <a:buFont typeface="+mj-lt"/>
              <a:buAutoNum type="arabicPeriod"/>
            </a:pPr>
            <a:r>
              <a:rPr lang="en-US" dirty="0" smtClean="0"/>
              <a:t>Which of these heroes does NOT appear to Kamala in her mist-induced vision?</a:t>
            </a:r>
          </a:p>
          <a:p>
            <a:pPr marL="914400" lvl="1" indent="-514350">
              <a:buFont typeface="+mj-lt"/>
              <a:buAutoNum type="alphaLcPeriod"/>
            </a:pPr>
            <a:r>
              <a:rPr lang="en-US" dirty="0" smtClean="0"/>
              <a:t>Captain America</a:t>
            </a:r>
          </a:p>
          <a:p>
            <a:pPr marL="914400" lvl="1" indent="-514350">
              <a:buFont typeface="+mj-lt"/>
              <a:buAutoNum type="alphaLcPeriod"/>
            </a:pPr>
            <a:r>
              <a:rPr lang="en-US" dirty="0" smtClean="0"/>
              <a:t>Captain Marvel</a:t>
            </a:r>
          </a:p>
          <a:p>
            <a:pPr marL="914400" lvl="1" indent="-514350">
              <a:buFont typeface="+mj-lt"/>
              <a:buAutoNum type="alphaLcPeriod"/>
            </a:pPr>
            <a:r>
              <a:rPr lang="en-US" dirty="0" smtClean="0"/>
              <a:t>Iron Man</a:t>
            </a:r>
          </a:p>
          <a:p>
            <a:pPr marL="914400" lvl="1" indent="-514350">
              <a:buFont typeface="+mj-lt"/>
              <a:buAutoNum type="alphaLcPeriod"/>
            </a:pPr>
            <a:r>
              <a:rPr lang="en-US" dirty="0" smtClean="0"/>
              <a:t>Spider-Man</a:t>
            </a:r>
          </a:p>
          <a:p>
            <a:pPr marL="514350" indent="-514350">
              <a:buFont typeface="+mj-lt"/>
              <a:buAutoNum type="arabicPeriod"/>
            </a:pPr>
            <a:r>
              <a:rPr lang="en-US" dirty="0" smtClean="0"/>
              <a:t>In the context of </a:t>
            </a:r>
            <a:r>
              <a:rPr lang="en-US" i="1" dirty="0" smtClean="0"/>
              <a:t>Ms. Marvel</a:t>
            </a:r>
            <a:r>
              <a:rPr lang="en-US" dirty="0" smtClean="0"/>
              <a:t>, what is the significance of the word “</a:t>
            </a:r>
            <a:r>
              <a:rPr lang="en-US" dirty="0" err="1" smtClean="0"/>
              <a:t>Embiggen</a:t>
            </a:r>
            <a:r>
              <a:rPr lang="en-US" dirty="0" smtClean="0"/>
              <a:t>”?</a:t>
            </a:r>
          </a:p>
          <a:p>
            <a:pPr marL="914400" lvl="1" indent="-514350">
              <a:buFont typeface="+mj-lt"/>
              <a:buAutoNum type="alphaLcPeriod"/>
            </a:pPr>
            <a:r>
              <a:rPr lang="en-US" dirty="0" smtClean="0">
                <a:solidFill>
                  <a:schemeClr val="bg1"/>
                </a:solidFill>
              </a:rPr>
              <a:t>Kamala changes shape upon saying it.</a:t>
            </a:r>
            <a:endParaRPr lang="en-US" dirty="0">
              <a:solidFill>
                <a:schemeClr val="bg1"/>
              </a:solidFill>
            </a:endParaRPr>
          </a:p>
        </p:txBody>
      </p:sp>
    </p:spTree>
    <p:extLst>
      <p:ext uri="{BB962C8B-B14F-4D97-AF65-F5344CB8AC3E}">
        <p14:creationId xmlns:p14="http://schemas.microsoft.com/office/powerpoint/2010/main" val="2508362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3" name="Content Placeholder 2"/>
          <p:cNvSpPr>
            <a:spLocks noGrp="1"/>
          </p:cNvSpPr>
          <p:nvPr>
            <p:ph idx="1"/>
          </p:nvPr>
        </p:nvSpPr>
        <p:spPr>
          <a:xfrm>
            <a:off x="457200" y="914400"/>
            <a:ext cx="8229600" cy="4191000"/>
          </a:xfrm>
        </p:spPr>
        <p:txBody>
          <a:bodyPr>
            <a:normAutofit fontScale="77500" lnSpcReduction="20000"/>
          </a:bodyPr>
          <a:lstStyle/>
          <a:p>
            <a:pPr marL="514350" indent="-514350">
              <a:buFont typeface="+mj-lt"/>
              <a:buAutoNum type="arabicPeriod"/>
            </a:pPr>
            <a:r>
              <a:rPr lang="en-US" dirty="0" smtClean="0"/>
              <a:t>Which superhero does Gloria Steinem credit with rescuing heroism from being a </a:t>
            </a:r>
            <a:br>
              <a:rPr lang="en-US" dirty="0" smtClean="0"/>
            </a:br>
            <a:r>
              <a:rPr lang="en-US" dirty="0" smtClean="0"/>
              <a:t>male prerogative?</a:t>
            </a:r>
          </a:p>
          <a:p>
            <a:pPr marL="914400" lvl="1" indent="-514350">
              <a:buFont typeface="+mj-lt"/>
              <a:buAutoNum type="alphaLcPeriod"/>
            </a:pPr>
            <a:r>
              <a:rPr lang="en-US" dirty="0" smtClean="0">
                <a:solidFill>
                  <a:srgbClr val="FF0000"/>
                </a:solidFill>
              </a:rPr>
              <a:t>Wonder Woman</a:t>
            </a:r>
          </a:p>
          <a:p>
            <a:pPr marL="514350" indent="-514350">
              <a:buFont typeface="+mj-lt"/>
              <a:buAutoNum type="arabicPeriod"/>
            </a:pPr>
            <a:r>
              <a:rPr lang="en-US" dirty="0" smtClean="0"/>
              <a:t>When </a:t>
            </a:r>
            <a:r>
              <a:rPr lang="en-US" i="1" dirty="0" smtClean="0"/>
              <a:t>Ms. Marvel</a:t>
            </a:r>
            <a:r>
              <a:rPr lang="en-US" dirty="0" smtClean="0"/>
              <a:t> opens, what is Kamala doing?</a:t>
            </a:r>
          </a:p>
          <a:p>
            <a:pPr marL="914400" lvl="1" indent="-514350">
              <a:buFont typeface="+mj-lt"/>
              <a:buAutoNum type="alphaLcPeriod"/>
            </a:pPr>
            <a:r>
              <a:rPr lang="en-US" dirty="0" smtClean="0"/>
              <a:t>Praying</a:t>
            </a:r>
          </a:p>
          <a:p>
            <a:pPr marL="914400" lvl="1" indent="-514350">
              <a:buFont typeface="+mj-lt"/>
              <a:buAutoNum type="alphaLcPeriod"/>
            </a:pPr>
            <a:r>
              <a:rPr lang="en-US" dirty="0" smtClean="0"/>
              <a:t>Smelling bacon</a:t>
            </a:r>
          </a:p>
          <a:p>
            <a:pPr marL="914400" lvl="1" indent="-514350">
              <a:buFont typeface="+mj-lt"/>
              <a:buAutoNum type="alphaLcPeriod"/>
            </a:pPr>
            <a:r>
              <a:rPr lang="en-US" dirty="0" smtClean="0"/>
              <a:t>Sleeping</a:t>
            </a:r>
          </a:p>
          <a:p>
            <a:pPr marL="914400" lvl="1" indent="-514350">
              <a:buFont typeface="+mj-lt"/>
              <a:buAutoNum type="alphaLcPeriod"/>
            </a:pPr>
            <a:r>
              <a:rPr lang="en-US" dirty="0" smtClean="0"/>
              <a:t>Writing fanfiction</a:t>
            </a:r>
          </a:p>
          <a:p>
            <a:pPr marL="514350" indent="-514350">
              <a:buFont typeface="+mj-lt"/>
              <a:buAutoNum type="arabicPeriod"/>
            </a:pPr>
            <a:r>
              <a:rPr lang="en-US" dirty="0" smtClean="0"/>
              <a:t>TRUE or FALSE: Kamala is the most devout Muslim in her family.</a:t>
            </a:r>
          </a:p>
          <a:p>
            <a:pPr marL="514350" indent="-514350">
              <a:buFont typeface="+mj-lt"/>
              <a:buAutoNum type="arabicPeriod"/>
            </a:pPr>
            <a:r>
              <a:rPr lang="en-US" dirty="0" smtClean="0"/>
              <a:t>Which of these heroes does NOT appear to Kamala in her mist-induced vision?</a:t>
            </a:r>
          </a:p>
          <a:p>
            <a:pPr marL="914400" lvl="1" indent="-514350">
              <a:buFont typeface="+mj-lt"/>
              <a:buAutoNum type="alphaLcPeriod"/>
            </a:pPr>
            <a:r>
              <a:rPr lang="en-US" dirty="0" smtClean="0"/>
              <a:t>Captain America</a:t>
            </a:r>
          </a:p>
          <a:p>
            <a:pPr marL="914400" lvl="1" indent="-514350">
              <a:buFont typeface="+mj-lt"/>
              <a:buAutoNum type="alphaLcPeriod"/>
            </a:pPr>
            <a:r>
              <a:rPr lang="en-US" dirty="0" smtClean="0"/>
              <a:t>Captain Marvel</a:t>
            </a:r>
          </a:p>
          <a:p>
            <a:pPr marL="914400" lvl="1" indent="-514350">
              <a:buFont typeface="+mj-lt"/>
              <a:buAutoNum type="alphaLcPeriod"/>
            </a:pPr>
            <a:r>
              <a:rPr lang="en-US" dirty="0" smtClean="0"/>
              <a:t>Iron Man</a:t>
            </a:r>
          </a:p>
          <a:p>
            <a:pPr marL="914400" lvl="1" indent="-514350">
              <a:buFont typeface="+mj-lt"/>
              <a:buAutoNum type="alphaLcPeriod"/>
            </a:pPr>
            <a:r>
              <a:rPr lang="en-US" dirty="0" smtClean="0"/>
              <a:t>Spider-Man</a:t>
            </a:r>
          </a:p>
          <a:p>
            <a:pPr marL="514350" indent="-514350">
              <a:buFont typeface="+mj-lt"/>
              <a:buAutoNum type="arabicPeriod"/>
            </a:pPr>
            <a:r>
              <a:rPr lang="en-US" dirty="0" smtClean="0"/>
              <a:t>In the context of </a:t>
            </a:r>
            <a:r>
              <a:rPr lang="en-US" i="1" dirty="0" smtClean="0"/>
              <a:t>Ms. Marvel</a:t>
            </a:r>
            <a:r>
              <a:rPr lang="en-US" dirty="0" smtClean="0"/>
              <a:t>, what is the significance of the word “</a:t>
            </a:r>
            <a:r>
              <a:rPr lang="en-US" dirty="0" err="1" smtClean="0"/>
              <a:t>Embiggen</a:t>
            </a:r>
            <a:r>
              <a:rPr lang="en-US" dirty="0" smtClean="0"/>
              <a:t>”?</a:t>
            </a:r>
          </a:p>
          <a:p>
            <a:pPr marL="914400" lvl="1" indent="-514350">
              <a:buFont typeface="+mj-lt"/>
              <a:buAutoNum type="alphaLcPeriod"/>
            </a:pPr>
            <a:r>
              <a:rPr lang="en-US" dirty="0" smtClean="0">
                <a:solidFill>
                  <a:schemeClr val="bg1"/>
                </a:solidFill>
              </a:rPr>
              <a:t>Kamala changes shape upon saying it.</a:t>
            </a:r>
            <a:endParaRPr lang="en-US" dirty="0">
              <a:solidFill>
                <a:schemeClr val="bg1"/>
              </a:solidFill>
            </a:endParaRPr>
          </a:p>
        </p:txBody>
      </p:sp>
    </p:spTree>
    <p:extLst>
      <p:ext uri="{BB962C8B-B14F-4D97-AF65-F5344CB8AC3E}">
        <p14:creationId xmlns:p14="http://schemas.microsoft.com/office/powerpoint/2010/main" val="1791019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3" name="Content Placeholder 2"/>
          <p:cNvSpPr>
            <a:spLocks noGrp="1"/>
          </p:cNvSpPr>
          <p:nvPr>
            <p:ph idx="1"/>
          </p:nvPr>
        </p:nvSpPr>
        <p:spPr>
          <a:xfrm>
            <a:off x="457200" y="914400"/>
            <a:ext cx="8229600" cy="4191000"/>
          </a:xfrm>
        </p:spPr>
        <p:txBody>
          <a:bodyPr>
            <a:normAutofit fontScale="77500" lnSpcReduction="20000"/>
          </a:bodyPr>
          <a:lstStyle/>
          <a:p>
            <a:pPr marL="514350" indent="-514350">
              <a:buFont typeface="+mj-lt"/>
              <a:buAutoNum type="arabicPeriod"/>
            </a:pPr>
            <a:r>
              <a:rPr lang="en-US" dirty="0" smtClean="0"/>
              <a:t>Which superhero does Gloria Steinem credit with rescuing heroism from being a </a:t>
            </a:r>
            <a:br>
              <a:rPr lang="en-US" dirty="0" smtClean="0"/>
            </a:br>
            <a:r>
              <a:rPr lang="en-US" dirty="0" smtClean="0"/>
              <a:t>male prerogative?</a:t>
            </a:r>
          </a:p>
          <a:p>
            <a:pPr marL="914400" lvl="1" indent="-514350">
              <a:buFont typeface="+mj-lt"/>
              <a:buAutoNum type="alphaLcPeriod"/>
            </a:pPr>
            <a:r>
              <a:rPr lang="en-US" dirty="0" smtClean="0">
                <a:solidFill>
                  <a:srgbClr val="FF0000"/>
                </a:solidFill>
              </a:rPr>
              <a:t>Wonder Woman</a:t>
            </a:r>
          </a:p>
          <a:p>
            <a:pPr marL="514350" indent="-514350">
              <a:buFont typeface="+mj-lt"/>
              <a:buAutoNum type="arabicPeriod"/>
            </a:pPr>
            <a:r>
              <a:rPr lang="en-US" dirty="0" smtClean="0"/>
              <a:t>When </a:t>
            </a:r>
            <a:r>
              <a:rPr lang="en-US" i="1" dirty="0" smtClean="0"/>
              <a:t>Ms. Marvel</a:t>
            </a:r>
            <a:r>
              <a:rPr lang="en-US" dirty="0" smtClean="0"/>
              <a:t> opens, what is Kamala doing?</a:t>
            </a:r>
          </a:p>
          <a:p>
            <a:pPr marL="914400" lvl="1" indent="-514350">
              <a:buFont typeface="+mj-lt"/>
              <a:buAutoNum type="alphaLcPeriod"/>
            </a:pPr>
            <a:r>
              <a:rPr lang="en-US" dirty="0" smtClean="0"/>
              <a:t>Praying</a:t>
            </a:r>
          </a:p>
          <a:p>
            <a:pPr marL="914400" lvl="1" indent="-514350">
              <a:buFont typeface="+mj-lt"/>
              <a:buAutoNum type="alphaLcPeriod"/>
            </a:pPr>
            <a:r>
              <a:rPr lang="en-US" dirty="0" smtClean="0">
                <a:solidFill>
                  <a:srgbClr val="FF0000"/>
                </a:solidFill>
              </a:rPr>
              <a:t>Smelling bacon</a:t>
            </a:r>
          </a:p>
          <a:p>
            <a:pPr marL="914400" lvl="1" indent="-514350">
              <a:buFont typeface="+mj-lt"/>
              <a:buAutoNum type="alphaLcPeriod"/>
            </a:pPr>
            <a:r>
              <a:rPr lang="en-US" dirty="0" smtClean="0"/>
              <a:t>Sleeping</a:t>
            </a:r>
          </a:p>
          <a:p>
            <a:pPr marL="914400" lvl="1" indent="-514350">
              <a:buFont typeface="+mj-lt"/>
              <a:buAutoNum type="alphaLcPeriod"/>
            </a:pPr>
            <a:r>
              <a:rPr lang="en-US" dirty="0" smtClean="0"/>
              <a:t>Writing fanfiction</a:t>
            </a:r>
          </a:p>
          <a:p>
            <a:pPr marL="514350" indent="-514350">
              <a:buFont typeface="+mj-lt"/>
              <a:buAutoNum type="arabicPeriod"/>
            </a:pPr>
            <a:r>
              <a:rPr lang="en-US" dirty="0" smtClean="0"/>
              <a:t>TRUE or FALSE: Kamala is the most devout Muslim in her family.</a:t>
            </a:r>
          </a:p>
          <a:p>
            <a:pPr marL="514350" indent="-514350">
              <a:buFont typeface="+mj-lt"/>
              <a:buAutoNum type="arabicPeriod"/>
            </a:pPr>
            <a:r>
              <a:rPr lang="en-US" dirty="0" smtClean="0"/>
              <a:t>Which of these heroes does NOT appear to Kamala in her mist-induced vision?</a:t>
            </a:r>
          </a:p>
          <a:p>
            <a:pPr marL="914400" lvl="1" indent="-514350">
              <a:buFont typeface="+mj-lt"/>
              <a:buAutoNum type="alphaLcPeriod"/>
            </a:pPr>
            <a:r>
              <a:rPr lang="en-US" dirty="0" smtClean="0"/>
              <a:t>Captain America</a:t>
            </a:r>
          </a:p>
          <a:p>
            <a:pPr marL="914400" lvl="1" indent="-514350">
              <a:buFont typeface="+mj-lt"/>
              <a:buAutoNum type="alphaLcPeriod"/>
            </a:pPr>
            <a:r>
              <a:rPr lang="en-US" dirty="0" smtClean="0"/>
              <a:t>Captain Marvel</a:t>
            </a:r>
          </a:p>
          <a:p>
            <a:pPr marL="914400" lvl="1" indent="-514350">
              <a:buFont typeface="+mj-lt"/>
              <a:buAutoNum type="alphaLcPeriod"/>
            </a:pPr>
            <a:r>
              <a:rPr lang="en-US" dirty="0" smtClean="0"/>
              <a:t>Iron Man</a:t>
            </a:r>
          </a:p>
          <a:p>
            <a:pPr marL="914400" lvl="1" indent="-514350">
              <a:buFont typeface="+mj-lt"/>
              <a:buAutoNum type="alphaLcPeriod"/>
            </a:pPr>
            <a:r>
              <a:rPr lang="en-US" dirty="0" smtClean="0"/>
              <a:t>Spider-Man</a:t>
            </a:r>
          </a:p>
          <a:p>
            <a:pPr marL="514350" indent="-514350">
              <a:buFont typeface="+mj-lt"/>
              <a:buAutoNum type="arabicPeriod"/>
            </a:pPr>
            <a:r>
              <a:rPr lang="en-US" dirty="0" smtClean="0"/>
              <a:t>In the context of </a:t>
            </a:r>
            <a:r>
              <a:rPr lang="en-US" i="1" dirty="0" smtClean="0"/>
              <a:t>Ms. Marvel</a:t>
            </a:r>
            <a:r>
              <a:rPr lang="en-US" dirty="0" smtClean="0"/>
              <a:t>, what is the significance of the word “</a:t>
            </a:r>
            <a:r>
              <a:rPr lang="en-US" dirty="0" err="1" smtClean="0"/>
              <a:t>Embiggen</a:t>
            </a:r>
            <a:r>
              <a:rPr lang="en-US" dirty="0" smtClean="0"/>
              <a:t>”?</a:t>
            </a:r>
          </a:p>
          <a:p>
            <a:pPr marL="914400" lvl="1" indent="-514350">
              <a:buFont typeface="+mj-lt"/>
              <a:buAutoNum type="alphaLcPeriod"/>
            </a:pPr>
            <a:r>
              <a:rPr lang="en-US" dirty="0" smtClean="0">
                <a:solidFill>
                  <a:schemeClr val="bg1"/>
                </a:solidFill>
              </a:rPr>
              <a:t>Kamala changes shape upon saying it.</a:t>
            </a:r>
            <a:endParaRPr lang="en-US" dirty="0">
              <a:solidFill>
                <a:schemeClr val="bg1"/>
              </a:solidFill>
            </a:endParaRPr>
          </a:p>
        </p:txBody>
      </p:sp>
    </p:spTree>
    <p:extLst>
      <p:ext uri="{BB962C8B-B14F-4D97-AF65-F5344CB8AC3E}">
        <p14:creationId xmlns:p14="http://schemas.microsoft.com/office/powerpoint/2010/main" val="214872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3" name="Content Placeholder 2"/>
          <p:cNvSpPr>
            <a:spLocks noGrp="1"/>
          </p:cNvSpPr>
          <p:nvPr>
            <p:ph idx="1"/>
          </p:nvPr>
        </p:nvSpPr>
        <p:spPr>
          <a:xfrm>
            <a:off x="457200" y="914400"/>
            <a:ext cx="8229600" cy="4191000"/>
          </a:xfrm>
        </p:spPr>
        <p:txBody>
          <a:bodyPr>
            <a:normAutofit fontScale="77500" lnSpcReduction="20000"/>
          </a:bodyPr>
          <a:lstStyle/>
          <a:p>
            <a:pPr marL="514350" indent="-514350">
              <a:buFont typeface="+mj-lt"/>
              <a:buAutoNum type="arabicPeriod"/>
            </a:pPr>
            <a:r>
              <a:rPr lang="en-US" dirty="0" smtClean="0"/>
              <a:t>Which superhero does Gloria Steinem credit with rescuing heroism from being a </a:t>
            </a:r>
            <a:br>
              <a:rPr lang="en-US" dirty="0" smtClean="0"/>
            </a:br>
            <a:r>
              <a:rPr lang="en-US" dirty="0" smtClean="0"/>
              <a:t>male prerogative?</a:t>
            </a:r>
          </a:p>
          <a:p>
            <a:pPr marL="914400" lvl="1" indent="-514350">
              <a:buFont typeface="+mj-lt"/>
              <a:buAutoNum type="alphaLcPeriod"/>
            </a:pPr>
            <a:r>
              <a:rPr lang="en-US" dirty="0" smtClean="0">
                <a:solidFill>
                  <a:srgbClr val="FF0000"/>
                </a:solidFill>
              </a:rPr>
              <a:t>Wonder Woman</a:t>
            </a:r>
          </a:p>
          <a:p>
            <a:pPr marL="514350" indent="-514350">
              <a:buFont typeface="+mj-lt"/>
              <a:buAutoNum type="arabicPeriod"/>
            </a:pPr>
            <a:r>
              <a:rPr lang="en-US" dirty="0" smtClean="0"/>
              <a:t>When </a:t>
            </a:r>
            <a:r>
              <a:rPr lang="en-US" i="1" dirty="0" smtClean="0"/>
              <a:t>Ms. Marvel</a:t>
            </a:r>
            <a:r>
              <a:rPr lang="en-US" dirty="0" smtClean="0"/>
              <a:t> opens, what is Kamala doing?</a:t>
            </a:r>
          </a:p>
          <a:p>
            <a:pPr marL="914400" lvl="1" indent="-514350">
              <a:buFont typeface="+mj-lt"/>
              <a:buAutoNum type="alphaLcPeriod"/>
            </a:pPr>
            <a:r>
              <a:rPr lang="en-US" dirty="0" smtClean="0"/>
              <a:t>Praying</a:t>
            </a:r>
          </a:p>
          <a:p>
            <a:pPr marL="914400" lvl="1" indent="-514350">
              <a:buFont typeface="+mj-lt"/>
              <a:buAutoNum type="alphaLcPeriod"/>
            </a:pPr>
            <a:r>
              <a:rPr lang="en-US" dirty="0" smtClean="0">
                <a:solidFill>
                  <a:srgbClr val="FF0000"/>
                </a:solidFill>
              </a:rPr>
              <a:t>Smelling bacon</a:t>
            </a:r>
          </a:p>
          <a:p>
            <a:pPr marL="914400" lvl="1" indent="-514350">
              <a:buFont typeface="+mj-lt"/>
              <a:buAutoNum type="alphaLcPeriod"/>
            </a:pPr>
            <a:r>
              <a:rPr lang="en-US" dirty="0" smtClean="0"/>
              <a:t>Sleeping</a:t>
            </a:r>
          </a:p>
          <a:p>
            <a:pPr marL="914400" lvl="1" indent="-514350">
              <a:buFont typeface="+mj-lt"/>
              <a:buAutoNum type="alphaLcPeriod"/>
            </a:pPr>
            <a:r>
              <a:rPr lang="en-US" dirty="0" smtClean="0"/>
              <a:t>Writing fanfiction</a:t>
            </a:r>
          </a:p>
          <a:p>
            <a:pPr marL="514350" indent="-514350">
              <a:buFont typeface="+mj-lt"/>
              <a:buAutoNum type="arabicPeriod"/>
            </a:pPr>
            <a:r>
              <a:rPr lang="en-US" dirty="0" smtClean="0"/>
              <a:t>TRUE or </a:t>
            </a:r>
            <a:r>
              <a:rPr lang="en-US" dirty="0" smtClean="0">
                <a:solidFill>
                  <a:srgbClr val="FF0000"/>
                </a:solidFill>
              </a:rPr>
              <a:t>FALSE</a:t>
            </a:r>
            <a:r>
              <a:rPr lang="en-US" dirty="0" smtClean="0"/>
              <a:t>: Kamala is the most devout Muslim in her family.</a:t>
            </a:r>
          </a:p>
          <a:p>
            <a:pPr marL="514350" indent="-514350">
              <a:buFont typeface="+mj-lt"/>
              <a:buAutoNum type="arabicPeriod"/>
            </a:pPr>
            <a:r>
              <a:rPr lang="en-US" dirty="0" smtClean="0"/>
              <a:t>Which of these heroes does NOT appear to Kamala in her mist-induced vision?</a:t>
            </a:r>
          </a:p>
          <a:p>
            <a:pPr marL="914400" lvl="1" indent="-514350">
              <a:buFont typeface="+mj-lt"/>
              <a:buAutoNum type="alphaLcPeriod"/>
            </a:pPr>
            <a:r>
              <a:rPr lang="en-US" dirty="0" smtClean="0"/>
              <a:t>Captain America</a:t>
            </a:r>
          </a:p>
          <a:p>
            <a:pPr marL="914400" lvl="1" indent="-514350">
              <a:buFont typeface="+mj-lt"/>
              <a:buAutoNum type="alphaLcPeriod"/>
            </a:pPr>
            <a:r>
              <a:rPr lang="en-US" dirty="0" smtClean="0"/>
              <a:t>Captain Marvel</a:t>
            </a:r>
          </a:p>
          <a:p>
            <a:pPr marL="914400" lvl="1" indent="-514350">
              <a:buFont typeface="+mj-lt"/>
              <a:buAutoNum type="alphaLcPeriod"/>
            </a:pPr>
            <a:r>
              <a:rPr lang="en-US" dirty="0" smtClean="0"/>
              <a:t>Iron Man</a:t>
            </a:r>
          </a:p>
          <a:p>
            <a:pPr marL="914400" lvl="1" indent="-514350">
              <a:buFont typeface="+mj-lt"/>
              <a:buAutoNum type="alphaLcPeriod"/>
            </a:pPr>
            <a:r>
              <a:rPr lang="en-US" dirty="0" smtClean="0"/>
              <a:t>Spider-Man</a:t>
            </a:r>
          </a:p>
          <a:p>
            <a:pPr marL="514350" indent="-514350">
              <a:buFont typeface="+mj-lt"/>
              <a:buAutoNum type="arabicPeriod"/>
            </a:pPr>
            <a:r>
              <a:rPr lang="en-US" dirty="0" smtClean="0"/>
              <a:t>In the context of </a:t>
            </a:r>
            <a:r>
              <a:rPr lang="en-US" i="1" dirty="0" smtClean="0"/>
              <a:t>Ms. Marvel</a:t>
            </a:r>
            <a:r>
              <a:rPr lang="en-US" dirty="0" smtClean="0"/>
              <a:t>, what is the significance of the word “</a:t>
            </a:r>
            <a:r>
              <a:rPr lang="en-US" dirty="0" err="1" smtClean="0"/>
              <a:t>Embiggen</a:t>
            </a:r>
            <a:r>
              <a:rPr lang="en-US" dirty="0" smtClean="0"/>
              <a:t>”?</a:t>
            </a:r>
          </a:p>
          <a:p>
            <a:pPr marL="914400" lvl="1" indent="-514350">
              <a:buFont typeface="+mj-lt"/>
              <a:buAutoNum type="alphaLcPeriod"/>
            </a:pPr>
            <a:r>
              <a:rPr lang="en-US" dirty="0" smtClean="0">
                <a:solidFill>
                  <a:schemeClr val="bg1"/>
                </a:solidFill>
              </a:rPr>
              <a:t>Kamala changes shape upon saying it.</a:t>
            </a:r>
            <a:endParaRPr lang="en-US" dirty="0">
              <a:solidFill>
                <a:schemeClr val="bg1"/>
              </a:solidFill>
            </a:endParaRPr>
          </a:p>
        </p:txBody>
      </p:sp>
    </p:spTree>
    <p:extLst>
      <p:ext uri="{BB962C8B-B14F-4D97-AF65-F5344CB8AC3E}">
        <p14:creationId xmlns:p14="http://schemas.microsoft.com/office/powerpoint/2010/main" val="3156655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3" name="Content Placeholder 2"/>
          <p:cNvSpPr>
            <a:spLocks noGrp="1"/>
          </p:cNvSpPr>
          <p:nvPr>
            <p:ph idx="1"/>
          </p:nvPr>
        </p:nvSpPr>
        <p:spPr>
          <a:xfrm>
            <a:off x="457200" y="914400"/>
            <a:ext cx="8229600" cy="4191000"/>
          </a:xfrm>
        </p:spPr>
        <p:txBody>
          <a:bodyPr>
            <a:normAutofit fontScale="77500" lnSpcReduction="20000"/>
          </a:bodyPr>
          <a:lstStyle/>
          <a:p>
            <a:pPr marL="514350" indent="-514350">
              <a:buFont typeface="+mj-lt"/>
              <a:buAutoNum type="arabicPeriod"/>
            </a:pPr>
            <a:r>
              <a:rPr lang="en-US" dirty="0" smtClean="0"/>
              <a:t>Which superhero does Gloria Steinem credit with rescuing heroism from being a</a:t>
            </a:r>
            <a:br>
              <a:rPr lang="en-US" dirty="0" smtClean="0"/>
            </a:br>
            <a:r>
              <a:rPr lang="en-US" dirty="0" smtClean="0"/>
              <a:t> male prerogative?</a:t>
            </a:r>
          </a:p>
          <a:p>
            <a:pPr marL="914400" lvl="1" indent="-514350">
              <a:buFont typeface="+mj-lt"/>
              <a:buAutoNum type="alphaLcPeriod"/>
            </a:pPr>
            <a:r>
              <a:rPr lang="en-US" dirty="0" smtClean="0">
                <a:solidFill>
                  <a:srgbClr val="FF0000"/>
                </a:solidFill>
              </a:rPr>
              <a:t>Wonder Woman</a:t>
            </a:r>
          </a:p>
          <a:p>
            <a:pPr marL="514350" indent="-514350">
              <a:buFont typeface="+mj-lt"/>
              <a:buAutoNum type="arabicPeriod"/>
            </a:pPr>
            <a:r>
              <a:rPr lang="en-US" dirty="0" smtClean="0"/>
              <a:t>When </a:t>
            </a:r>
            <a:r>
              <a:rPr lang="en-US" i="1" dirty="0" smtClean="0"/>
              <a:t>Ms. Marvel</a:t>
            </a:r>
            <a:r>
              <a:rPr lang="en-US" dirty="0" smtClean="0"/>
              <a:t> opens, what is Kamala doing?</a:t>
            </a:r>
          </a:p>
          <a:p>
            <a:pPr marL="914400" lvl="1" indent="-514350">
              <a:buFont typeface="+mj-lt"/>
              <a:buAutoNum type="alphaLcPeriod"/>
            </a:pPr>
            <a:r>
              <a:rPr lang="en-US" dirty="0" smtClean="0"/>
              <a:t>Praying</a:t>
            </a:r>
          </a:p>
          <a:p>
            <a:pPr marL="914400" lvl="1" indent="-514350">
              <a:buFont typeface="+mj-lt"/>
              <a:buAutoNum type="alphaLcPeriod"/>
            </a:pPr>
            <a:r>
              <a:rPr lang="en-US" dirty="0" smtClean="0">
                <a:solidFill>
                  <a:srgbClr val="FF0000"/>
                </a:solidFill>
              </a:rPr>
              <a:t>Smelling bacon</a:t>
            </a:r>
          </a:p>
          <a:p>
            <a:pPr marL="914400" lvl="1" indent="-514350">
              <a:buFont typeface="+mj-lt"/>
              <a:buAutoNum type="alphaLcPeriod"/>
            </a:pPr>
            <a:r>
              <a:rPr lang="en-US" dirty="0" smtClean="0"/>
              <a:t>Sleeping</a:t>
            </a:r>
          </a:p>
          <a:p>
            <a:pPr marL="914400" lvl="1" indent="-514350">
              <a:buFont typeface="+mj-lt"/>
              <a:buAutoNum type="alphaLcPeriod"/>
            </a:pPr>
            <a:r>
              <a:rPr lang="en-US" dirty="0" smtClean="0"/>
              <a:t>Writing fanfiction</a:t>
            </a:r>
          </a:p>
          <a:p>
            <a:pPr marL="514350" indent="-514350">
              <a:buFont typeface="+mj-lt"/>
              <a:buAutoNum type="arabicPeriod"/>
            </a:pPr>
            <a:r>
              <a:rPr lang="en-US" dirty="0" smtClean="0"/>
              <a:t>TRUE or </a:t>
            </a:r>
            <a:r>
              <a:rPr lang="en-US" dirty="0" smtClean="0">
                <a:solidFill>
                  <a:srgbClr val="FF0000"/>
                </a:solidFill>
              </a:rPr>
              <a:t>FALSE</a:t>
            </a:r>
            <a:r>
              <a:rPr lang="en-US" dirty="0" smtClean="0"/>
              <a:t>: Kamala is the most devout Muslim in her family.</a:t>
            </a:r>
          </a:p>
          <a:p>
            <a:pPr marL="514350" indent="-514350">
              <a:buFont typeface="+mj-lt"/>
              <a:buAutoNum type="arabicPeriod"/>
            </a:pPr>
            <a:r>
              <a:rPr lang="en-US" dirty="0" smtClean="0"/>
              <a:t>Which of these heroes does NOT appear to Kamala in her mist-induced vision?</a:t>
            </a:r>
          </a:p>
          <a:p>
            <a:pPr marL="914400" lvl="1" indent="-514350">
              <a:buFont typeface="+mj-lt"/>
              <a:buAutoNum type="alphaLcPeriod"/>
            </a:pPr>
            <a:r>
              <a:rPr lang="en-US" dirty="0" smtClean="0"/>
              <a:t>Captain America</a:t>
            </a:r>
          </a:p>
          <a:p>
            <a:pPr marL="914400" lvl="1" indent="-514350">
              <a:buFont typeface="+mj-lt"/>
              <a:buAutoNum type="alphaLcPeriod"/>
            </a:pPr>
            <a:r>
              <a:rPr lang="en-US" dirty="0" smtClean="0"/>
              <a:t>Captain Marvel</a:t>
            </a:r>
          </a:p>
          <a:p>
            <a:pPr marL="914400" lvl="1" indent="-514350">
              <a:buFont typeface="+mj-lt"/>
              <a:buAutoNum type="alphaLcPeriod"/>
            </a:pPr>
            <a:r>
              <a:rPr lang="en-US" dirty="0" smtClean="0"/>
              <a:t>Iron Man</a:t>
            </a:r>
          </a:p>
          <a:p>
            <a:pPr marL="914400" lvl="1" indent="-514350">
              <a:buFont typeface="+mj-lt"/>
              <a:buAutoNum type="alphaLcPeriod"/>
            </a:pPr>
            <a:r>
              <a:rPr lang="en-US" dirty="0" smtClean="0">
                <a:solidFill>
                  <a:srgbClr val="FF0000"/>
                </a:solidFill>
              </a:rPr>
              <a:t>Spider-Man</a:t>
            </a:r>
          </a:p>
          <a:p>
            <a:pPr marL="514350" indent="-514350">
              <a:buFont typeface="+mj-lt"/>
              <a:buAutoNum type="arabicPeriod"/>
            </a:pPr>
            <a:r>
              <a:rPr lang="en-US" dirty="0" smtClean="0"/>
              <a:t>In the context of </a:t>
            </a:r>
            <a:r>
              <a:rPr lang="en-US" i="1" dirty="0" smtClean="0"/>
              <a:t>Ms. Marvel</a:t>
            </a:r>
            <a:r>
              <a:rPr lang="en-US" dirty="0" smtClean="0"/>
              <a:t>, what is the significance of the word “</a:t>
            </a:r>
            <a:r>
              <a:rPr lang="en-US" dirty="0" err="1" smtClean="0"/>
              <a:t>Embiggen</a:t>
            </a:r>
            <a:r>
              <a:rPr lang="en-US" dirty="0" smtClean="0"/>
              <a:t>”?</a:t>
            </a:r>
          </a:p>
          <a:p>
            <a:pPr marL="914400" lvl="1" indent="-514350">
              <a:buFont typeface="+mj-lt"/>
              <a:buAutoNum type="alphaLcPeriod"/>
            </a:pPr>
            <a:r>
              <a:rPr lang="en-US" dirty="0" smtClean="0">
                <a:solidFill>
                  <a:schemeClr val="bg1"/>
                </a:solidFill>
              </a:rPr>
              <a:t>Kamala changes shape upon saying it.</a:t>
            </a:r>
            <a:endParaRPr lang="en-US" dirty="0">
              <a:solidFill>
                <a:schemeClr val="bg1"/>
              </a:solidFill>
            </a:endParaRPr>
          </a:p>
        </p:txBody>
      </p:sp>
    </p:spTree>
    <p:extLst>
      <p:ext uri="{BB962C8B-B14F-4D97-AF65-F5344CB8AC3E}">
        <p14:creationId xmlns:p14="http://schemas.microsoft.com/office/powerpoint/2010/main" val="4057514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Pop Quiz!</a:t>
            </a:r>
            <a:endParaRPr lang="en-US" dirty="0"/>
          </a:p>
        </p:txBody>
      </p:sp>
      <p:sp>
        <p:nvSpPr>
          <p:cNvPr id="3" name="Content Placeholder 2"/>
          <p:cNvSpPr>
            <a:spLocks noGrp="1"/>
          </p:cNvSpPr>
          <p:nvPr>
            <p:ph idx="1"/>
          </p:nvPr>
        </p:nvSpPr>
        <p:spPr>
          <a:xfrm>
            <a:off x="457200" y="914400"/>
            <a:ext cx="8229600" cy="4191000"/>
          </a:xfrm>
        </p:spPr>
        <p:txBody>
          <a:bodyPr>
            <a:normAutofit fontScale="77500" lnSpcReduction="20000"/>
          </a:bodyPr>
          <a:lstStyle/>
          <a:p>
            <a:pPr marL="514350" indent="-514350">
              <a:buFont typeface="+mj-lt"/>
              <a:buAutoNum type="arabicPeriod"/>
            </a:pPr>
            <a:r>
              <a:rPr lang="en-US" dirty="0" smtClean="0"/>
              <a:t>Which superhero does Gloria Steinem credit with rescuing heroism from being a </a:t>
            </a:r>
            <a:br>
              <a:rPr lang="en-US" dirty="0" smtClean="0"/>
            </a:br>
            <a:r>
              <a:rPr lang="en-US" dirty="0" smtClean="0"/>
              <a:t>male prerogative?</a:t>
            </a:r>
          </a:p>
          <a:p>
            <a:pPr marL="914400" lvl="1" indent="-514350">
              <a:buFont typeface="+mj-lt"/>
              <a:buAutoNum type="alphaLcPeriod"/>
            </a:pPr>
            <a:r>
              <a:rPr lang="en-US" dirty="0" smtClean="0">
                <a:solidFill>
                  <a:srgbClr val="FF0000"/>
                </a:solidFill>
              </a:rPr>
              <a:t>Wonder Woman</a:t>
            </a:r>
          </a:p>
          <a:p>
            <a:pPr marL="514350" indent="-514350">
              <a:buFont typeface="+mj-lt"/>
              <a:buAutoNum type="arabicPeriod"/>
            </a:pPr>
            <a:r>
              <a:rPr lang="en-US" dirty="0" smtClean="0"/>
              <a:t>When </a:t>
            </a:r>
            <a:r>
              <a:rPr lang="en-US" i="1" dirty="0" smtClean="0"/>
              <a:t>Ms. Marvel</a:t>
            </a:r>
            <a:r>
              <a:rPr lang="en-US" dirty="0" smtClean="0"/>
              <a:t> opens, what is Kamala doing?</a:t>
            </a:r>
          </a:p>
          <a:p>
            <a:pPr marL="914400" lvl="1" indent="-514350">
              <a:buFont typeface="+mj-lt"/>
              <a:buAutoNum type="alphaLcPeriod"/>
            </a:pPr>
            <a:r>
              <a:rPr lang="en-US" dirty="0" smtClean="0"/>
              <a:t>Praying</a:t>
            </a:r>
          </a:p>
          <a:p>
            <a:pPr marL="914400" lvl="1" indent="-514350">
              <a:buFont typeface="+mj-lt"/>
              <a:buAutoNum type="alphaLcPeriod"/>
            </a:pPr>
            <a:r>
              <a:rPr lang="en-US" dirty="0" smtClean="0">
                <a:solidFill>
                  <a:srgbClr val="FF0000"/>
                </a:solidFill>
              </a:rPr>
              <a:t>Smelling bacon</a:t>
            </a:r>
          </a:p>
          <a:p>
            <a:pPr marL="914400" lvl="1" indent="-514350">
              <a:buFont typeface="+mj-lt"/>
              <a:buAutoNum type="alphaLcPeriod"/>
            </a:pPr>
            <a:r>
              <a:rPr lang="en-US" dirty="0" smtClean="0"/>
              <a:t>Sleeping</a:t>
            </a:r>
          </a:p>
          <a:p>
            <a:pPr marL="914400" lvl="1" indent="-514350">
              <a:buFont typeface="+mj-lt"/>
              <a:buAutoNum type="alphaLcPeriod"/>
            </a:pPr>
            <a:r>
              <a:rPr lang="en-US" dirty="0" smtClean="0"/>
              <a:t>Writing fanfiction</a:t>
            </a:r>
          </a:p>
          <a:p>
            <a:pPr marL="514350" indent="-514350">
              <a:buFont typeface="+mj-lt"/>
              <a:buAutoNum type="arabicPeriod"/>
            </a:pPr>
            <a:r>
              <a:rPr lang="en-US" dirty="0" smtClean="0"/>
              <a:t>TRUE or </a:t>
            </a:r>
            <a:r>
              <a:rPr lang="en-US" dirty="0" smtClean="0">
                <a:solidFill>
                  <a:srgbClr val="FF0000"/>
                </a:solidFill>
              </a:rPr>
              <a:t>FALSE</a:t>
            </a:r>
            <a:r>
              <a:rPr lang="en-US" dirty="0" smtClean="0"/>
              <a:t>: Kamala is the most devout Muslim in her family.</a:t>
            </a:r>
          </a:p>
          <a:p>
            <a:pPr marL="514350" indent="-514350">
              <a:buFont typeface="+mj-lt"/>
              <a:buAutoNum type="arabicPeriod"/>
            </a:pPr>
            <a:r>
              <a:rPr lang="en-US" dirty="0" smtClean="0"/>
              <a:t>Which of these heroes does NOT appear to Kamala in her mist-induced vision?</a:t>
            </a:r>
          </a:p>
          <a:p>
            <a:pPr marL="914400" lvl="1" indent="-514350">
              <a:buFont typeface="+mj-lt"/>
              <a:buAutoNum type="alphaLcPeriod"/>
            </a:pPr>
            <a:r>
              <a:rPr lang="en-US" dirty="0" smtClean="0"/>
              <a:t>Captain America</a:t>
            </a:r>
          </a:p>
          <a:p>
            <a:pPr marL="914400" lvl="1" indent="-514350">
              <a:buFont typeface="+mj-lt"/>
              <a:buAutoNum type="alphaLcPeriod"/>
            </a:pPr>
            <a:r>
              <a:rPr lang="en-US" dirty="0" smtClean="0"/>
              <a:t>Captain Marvel</a:t>
            </a:r>
          </a:p>
          <a:p>
            <a:pPr marL="914400" lvl="1" indent="-514350">
              <a:buFont typeface="+mj-lt"/>
              <a:buAutoNum type="alphaLcPeriod"/>
            </a:pPr>
            <a:r>
              <a:rPr lang="en-US" dirty="0" smtClean="0"/>
              <a:t>Iron Man</a:t>
            </a:r>
          </a:p>
          <a:p>
            <a:pPr marL="914400" lvl="1" indent="-514350">
              <a:buFont typeface="+mj-lt"/>
              <a:buAutoNum type="alphaLcPeriod"/>
            </a:pPr>
            <a:r>
              <a:rPr lang="en-US" dirty="0" smtClean="0">
                <a:solidFill>
                  <a:srgbClr val="FF0000"/>
                </a:solidFill>
              </a:rPr>
              <a:t>Spider-Man</a:t>
            </a:r>
          </a:p>
          <a:p>
            <a:pPr marL="514350" indent="-514350">
              <a:buFont typeface="+mj-lt"/>
              <a:buAutoNum type="arabicPeriod"/>
            </a:pPr>
            <a:r>
              <a:rPr lang="en-US" dirty="0" smtClean="0"/>
              <a:t>In the context of </a:t>
            </a:r>
            <a:r>
              <a:rPr lang="en-US" i="1" dirty="0" smtClean="0"/>
              <a:t>Ms. Marvel</a:t>
            </a:r>
            <a:r>
              <a:rPr lang="en-US" dirty="0" smtClean="0"/>
              <a:t>, what is the significance of the word “</a:t>
            </a:r>
            <a:r>
              <a:rPr lang="en-US" dirty="0" err="1" smtClean="0"/>
              <a:t>Embiggen</a:t>
            </a:r>
            <a:r>
              <a:rPr lang="en-US" dirty="0" smtClean="0"/>
              <a:t>”?</a:t>
            </a:r>
          </a:p>
          <a:p>
            <a:pPr marL="914400" lvl="1" indent="-514350">
              <a:buFont typeface="+mj-lt"/>
              <a:buAutoNum type="alphaLcPeriod"/>
            </a:pPr>
            <a:r>
              <a:rPr lang="en-US" dirty="0" smtClean="0">
                <a:solidFill>
                  <a:srgbClr val="FF0000"/>
                </a:solidFill>
              </a:rPr>
              <a:t>Kamala changes shape upon saying it.</a:t>
            </a:r>
            <a:endParaRPr lang="en-US" dirty="0">
              <a:solidFill>
                <a:srgbClr val="FF0000"/>
              </a:solidFill>
            </a:endParaRPr>
          </a:p>
        </p:txBody>
      </p:sp>
    </p:spTree>
    <p:extLst>
      <p:ext uri="{BB962C8B-B14F-4D97-AF65-F5344CB8AC3E}">
        <p14:creationId xmlns:p14="http://schemas.microsoft.com/office/powerpoint/2010/main" val="6804754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47</TotalTime>
  <Words>316</Words>
  <Application>Microsoft Office PowerPoint</Application>
  <PresentationFormat>On-screen Show (4:3)</PresentationFormat>
  <Paragraphs>119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Ms. Marvel</vt:lpstr>
      <vt:lpstr>Notes on the future</vt:lpstr>
      <vt:lpstr>Pop Quiz!</vt:lpstr>
      <vt:lpstr>Pop Quiz!</vt:lpstr>
      <vt:lpstr>Pop Quiz!</vt:lpstr>
      <vt:lpstr>Pop Quiz!</vt:lpstr>
      <vt:lpstr>Pop Quiz!</vt:lpstr>
      <vt:lpstr>Pop Quiz!</vt:lpstr>
      <vt:lpstr>Pop Quiz!</vt:lpstr>
      <vt:lpstr>In the news!</vt:lpstr>
      <vt:lpstr>Captain Marvel</vt:lpstr>
      <vt:lpstr>The Carol Corps</vt:lpstr>
      <vt:lpstr>The Carol Corps</vt:lpstr>
      <vt:lpstr>Kamala and the Carol Corps</vt:lpstr>
      <vt:lpstr>Kamala and the Carol Corps</vt:lpstr>
      <vt:lpstr>Costuming/Cosplay as Agency</vt:lpstr>
      <vt:lpstr>Kamala’s Religious Experience</vt:lpstr>
      <vt:lpstr>Kamala’s Religious Experience</vt:lpstr>
    </vt:vector>
  </TitlesOfParts>
  <Company>The University of Iowa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Marvel</dc:title>
  <dc:creator>King, Zachary H</dc:creator>
  <cp:lastModifiedBy>King, Zachary H</cp:lastModifiedBy>
  <cp:revision>6</cp:revision>
  <dcterms:created xsi:type="dcterms:W3CDTF">2015-03-30T15:27:21Z</dcterms:created>
  <dcterms:modified xsi:type="dcterms:W3CDTF">2015-03-30T16:14:27Z</dcterms:modified>
</cp:coreProperties>
</file>