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00F68-9052-4CE8-99D9-0C76C3B0B07C}" type="datetimeFigureOut">
              <a:rPr lang="en-US"/>
              <a:t>2/4/2015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A1E42-BFEF-4484-8054-C8F956381D1D}" type="slidenum">
              <a:rPr lang="en-US"/>
              <a:t>‹#›</a:t>
            </a:fld>
            <a:endParaRPr lang="en-US"/>
          </a:p>
        </p:txBody>
      </p:sp>
    </p:spTree>
    <p:extLst>
      <p:ext uri="{BB962C8B-B14F-4D97-AF65-F5344CB8AC3E}">
        <p14:creationId xmlns:p14="http://schemas.microsoft.com/office/powerpoint/2010/main" val="18692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1A1E42-BFEF-4484-8054-C8F956381D1D}" type="slidenum">
              <a:rPr lang="en-US"/>
              <a:t>‹#›</a:t>
            </a:fld>
            <a:endParaRPr lang="en-US"/>
          </a:p>
        </p:txBody>
      </p:sp>
    </p:spTree>
    <p:extLst>
      <p:ext uri="{BB962C8B-B14F-4D97-AF65-F5344CB8AC3E}">
        <p14:creationId xmlns:p14="http://schemas.microsoft.com/office/powerpoint/2010/main" val="312032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1A1E42-BFEF-4484-8054-C8F956381D1D}" type="slidenum">
              <a:rPr lang="en-US"/>
              <a:t>‹#›</a:t>
            </a:fld>
            <a:endParaRPr lang="en-US"/>
          </a:p>
        </p:txBody>
      </p:sp>
    </p:spTree>
    <p:extLst>
      <p:ext uri="{BB962C8B-B14F-4D97-AF65-F5344CB8AC3E}">
        <p14:creationId xmlns:p14="http://schemas.microsoft.com/office/powerpoint/2010/main" val="85297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1A1E42-BFEF-4484-8054-C8F956381D1D}" type="slidenum">
              <a:rPr lang="en-US"/>
              <a:t>‹#›</a:t>
            </a:fld>
            <a:endParaRPr lang="en-US"/>
          </a:p>
        </p:txBody>
      </p:sp>
    </p:spTree>
    <p:extLst>
      <p:ext uri="{BB962C8B-B14F-4D97-AF65-F5344CB8AC3E}">
        <p14:creationId xmlns:p14="http://schemas.microsoft.com/office/powerpoint/2010/main" val="3662653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1A1E42-BFEF-4484-8054-C8F956381D1D}" type="slidenum">
              <a:rPr lang="en-US"/>
              <a:t>‹#›</a:t>
            </a:fld>
            <a:endParaRPr lang="en-US"/>
          </a:p>
        </p:txBody>
      </p:sp>
    </p:spTree>
    <p:extLst>
      <p:ext uri="{BB962C8B-B14F-4D97-AF65-F5344CB8AC3E}">
        <p14:creationId xmlns:p14="http://schemas.microsoft.com/office/powerpoint/2010/main" val="341405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1A1E42-BFEF-4484-8054-C8F956381D1D}" type="slidenum">
              <a:rPr lang="en-US"/>
              <a:t>‹#›</a:t>
            </a:fld>
            <a:endParaRPr lang="en-US"/>
          </a:p>
        </p:txBody>
      </p:sp>
    </p:spTree>
    <p:extLst>
      <p:ext uri="{BB962C8B-B14F-4D97-AF65-F5344CB8AC3E}">
        <p14:creationId xmlns:p14="http://schemas.microsoft.com/office/powerpoint/2010/main" val="415550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186" y="2404534"/>
            <a:ext cx="9517487" cy="1646302"/>
          </a:xfrm>
        </p:spPr>
        <p:txBody>
          <a:bodyPr/>
          <a:lstStyle/>
          <a:p>
            <a:r>
              <a:rPr lang="en-US" dirty="0" smtClean="0"/>
              <a:t>Intro to Reading Drama and </a:t>
            </a:r>
            <a:br>
              <a:rPr lang="en-US" dirty="0" smtClean="0"/>
            </a:br>
            <a:r>
              <a:rPr lang="en-US" dirty="0" smtClean="0"/>
              <a:t>Susan Glaspell’s </a:t>
            </a:r>
            <a:r>
              <a:rPr lang="en-US" i="1" dirty="0" smtClean="0"/>
              <a:t>Trifles</a:t>
            </a:r>
            <a:endParaRPr lang="en-US" dirty="0"/>
          </a:p>
        </p:txBody>
      </p:sp>
      <p:sp>
        <p:nvSpPr>
          <p:cNvPr id="3" name="Subtitle 2"/>
          <p:cNvSpPr>
            <a:spLocks noGrp="1"/>
          </p:cNvSpPr>
          <p:nvPr>
            <p:ph type="subTitle" idx="1"/>
          </p:nvPr>
        </p:nvSpPr>
        <p:spPr/>
        <p:txBody>
          <a:bodyPr>
            <a:normAutofit/>
          </a:bodyPr>
          <a:lstStyle/>
          <a:p>
            <a:r>
              <a:rPr lang="en-US" sz="2400" dirty="0" smtClean="0"/>
              <a:t>See also pages 1223-7 of </a:t>
            </a:r>
            <a:r>
              <a:rPr lang="en-US" sz="2400" i="1" dirty="0" smtClean="0"/>
              <a:t>A Portable Anthology </a:t>
            </a:r>
            <a:r>
              <a:rPr lang="en-US" sz="2400" dirty="0" smtClean="0"/>
              <a:t>and </a:t>
            </a:r>
            <a:r>
              <a:rPr lang="en-US" sz="2400" dirty="0" err="1" smtClean="0"/>
              <a:t>Elinor</a:t>
            </a:r>
            <a:r>
              <a:rPr lang="en-US" sz="2400" dirty="0" smtClean="0"/>
              <a:t> Fuchs, “Visit to a Small Planet”</a:t>
            </a:r>
            <a:endParaRPr lang="en-US" sz="2400" dirty="0"/>
          </a:p>
        </p:txBody>
      </p:sp>
    </p:spTree>
    <p:extLst>
      <p:ext uri="{BB962C8B-B14F-4D97-AF65-F5344CB8AC3E}">
        <p14:creationId xmlns:p14="http://schemas.microsoft.com/office/powerpoint/2010/main" val="396657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Drama</a:t>
            </a:r>
            <a:endParaRPr lang="en-US" dirty="0"/>
          </a:p>
        </p:txBody>
      </p:sp>
      <p:sp>
        <p:nvSpPr>
          <p:cNvPr id="3" name="Content Placeholder 2"/>
          <p:cNvSpPr>
            <a:spLocks noGrp="1"/>
          </p:cNvSpPr>
          <p:nvPr>
            <p:ph idx="1"/>
          </p:nvPr>
        </p:nvSpPr>
        <p:spPr>
          <a:xfrm>
            <a:off x="677334" y="1287887"/>
            <a:ext cx="8466666" cy="4753475"/>
          </a:xfrm>
        </p:spPr>
        <p:txBody>
          <a:bodyPr/>
          <a:lstStyle/>
          <a:p>
            <a:r>
              <a:rPr lang="en-US" sz="2800" dirty="0" smtClean="0"/>
              <a:t>In common with fiction</a:t>
            </a:r>
          </a:p>
          <a:p>
            <a:pPr lvl="1"/>
            <a:r>
              <a:rPr lang="en-US" sz="2400" dirty="0"/>
              <a:t>Setting, Plot, Tone, </a:t>
            </a:r>
            <a:r>
              <a:rPr lang="en-US" sz="2400" dirty="0" smtClean="0"/>
              <a:t>Characters</a:t>
            </a:r>
          </a:p>
          <a:p>
            <a:pPr lvl="1"/>
            <a:endParaRPr lang="en-US" sz="2400" dirty="0" smtClean="0"/>
          </a:p>
          <a:p>
            <a:r>
              <a:rPr lang="en-US" sz="2800" dirty="0" smtClean="0"/>
              <a:t>Specific to plays</a:t>
            </a:r>
          </a:p>
          <a:p>
            <a:pPr lvl="1"/>
            <a:r>
              <a:rPr lang="en-US" sz="2400" dirty="0" smtClean="0"/>
              <a:t>Performance</a:t>
            </a:r>
          </a:p>
          <a:p>
            <a:pPr lvl="1"/>
            <a:r>
              <a:rPr lang="en-US" sz="2400" dirty="0" smtClean="0"/>
              <a:t>Reading is only a part of the experience</a:t>
            </a:r>
          </a:p>
          <a:p>
            <a:endParaRPr lang="en-US" dirty="0"/>
          </a:p>
        </p:txBody>
      </p:sp>
    </p:spTree>
    <p:extLst>
      <p:ext uri="{BB962C8B-B14F-4D97-AF65-F5344CB8AC3E}">
        <p14:creationId xmlns:p14="http://schemas.microsoft.com/office/powerpoint/2010/main" val="233516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Plays with Short Stories</a:t>
            </a:r>
            <a:endParaRPr lang="en-US" dirty="0"/>
          </a:p>
        </p:txBody>
      </p:sp>
      <p:sp>
        <p:nvSpPr>
          <p:cNvPr id="3" name="Content Placeholder 2"/>
          <p:cNvSpPr>
            <a:spLocks noGrp="1"/>
          </p:cNvSpPr>
          <p:nvPr>
            <p:ph idx="1"/>
          </p:nvPr>
        </p:nvSpPr>
        <p:spPr>
          <a:xfrm>
            <a:off x="677334" y="1275009"/>
            <a:ext cx="9226520" cy="4766354"/>
          </a:xfrm>
        </p:spPr>
        <p:txBody>
          <a:bodyPr numCol="2">
            <a:noAutofit/>
          </a:bodyPr>
          <a:lstStyle/>
          <a:p>
            <a:r>
              <a:rPr lang="en-US" sz="2400" dirty="0" smtClean="0"/>
              <a:t>No narrator– dialogue/stage directions, directors/actors</a:t>
            </a:r>
          </a:p>
          <a:p>
            <a:r>
              <a:rPr lang="en-US" sz="2400" dirty="0" smtClean="0"/>
              <a:t>Characters thoughts revealed through dialogue, costume, expression, gesture</a:t>
            </a:r>
          </a:p>
          <a:p>
            <a:r>
              <a:rPr lang="en-US" sz="2400" dirty="0" smtClean="0"/>
              <a:t>Trace symbols/themes through set/stage directions emphasis in performance</a:t>
            </a:r>
          </a:p>
          <a:p>
            <a:r>
              <a:rPr lang="en-US" sz="2400" dirty="0" smtClean="0"/>
              <a:t>Time revealed through scenes, dialogue, set cues</a:t>
            </a:r>
          </a:p>
          <a:p>
            <a:endParaRPr lang="en-US" sz="2400" dirty="0" smtClean="0"/>
          </a:p>
          <a:p>
            <a:pPr marL="0" indent="0">
              <a:buNone/>
            </a:pPr>
            <a:endParaRPr lang="en-US" sz="2400" dirty="0" smtClean="0"/>
          </a:p>
          <a:p>
            <a:r>
              <a:rPr lang="en-US" sz="2400" dirty="0" smtClean="0"/>
              <a:t>Narrator present to focalize POV</a:t>
            </a:r>
            <a:endParaRPr lang="en-US" sz="2400" dirty="0"/>
          </a:p>
          <a:p>
            <a:r>
              <a:rPr lang="en-US" sz="2400" dirty="0" smtClean="0"/>
              <a:t>Narrative descriptions can indicate thoughts/emotions of characters</a:t>
            </a:r>
            <a:endParaRPr lang="en-US" sz="2400" dirty="0"/>
          </a:p>
          <a:p>
            <a:r>
              <a:rPr lang="en-US" sz="2400" dirty="0" smtClean="0"/>
              <a:t>Descriptions also help to indicate important symbols/themes</a:t>
            </a:r>
          </a:p>
          <a:p>
            <a:endParaRPr lang="en-US" sz="2400" dirty="0"/>
          </a:p>
          <a:p>
            <a:r>
              <a:rPr lang="en-US" sz="2400" dirty="0" smtClean="0"/>
              <a:t>Time of reading differs from time of action occurring</a:t>
            </a:r>
          </a:p>
        </p:txBody>
      </p:sp>
    </p:spTree>
    <p:extLst>
      <p:ext uri="{BB962C8B-B14F-4D97-AF65-F5344CB8AC3E}">
        <p14:creationId xmlns:p14="http://schemas.microsoft.com/office/powerpoint/2010/main" val="362136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lstStyle/>
          <a:p>
            <a:r>
              <a:rPr lang="en-US" dirty="0" smtClean="0"/>
              <a:t>Susan Glaspell (1876-1948)</a:t>
            </a:r>
            <a:endParaRPr lang="en-US" dirty="0"/>
          </a:p>
        </p:txBody>
      </p:sp>
      <p:sp>
        <p:nvSpPr>
          <p:cNvPr id="3" name="Content Placeholder 2"/>
          <p:cNvSpPr>
            <a:spLocks noGrp="1"/>
          </p:cNvSpPr>
          <p:nvPr>
            <p:ph idx="1"/>
          </p:nvPr>
        </p:nvSpPr>
        <p:spPr>
          <a:xfrm>
            <a:off x="677334" y="1390919"/>
            <a:ext cx="8596668" cy="4650444"/>
          </a:xfrm>
        </p:spPr>
        <p:txBody>
          <a:bodyPr>
            <a:noAutofit/>
          </a:bodyPr>
          <a:lstStyle/>
          <a:p>
            <a:r>
              <a:rPr lang="en-US" sz="2800" dirty="0" smtClean="0"/>
              <a:t>Grew up on a hay farm near Davenport, IA</a:t>
            </a:r>
          </a:p>
          <a:p>
            <a:r>
              <a:rPr lang="en-US" sz="2800" dirty="0" smtClean="0"/>
              <a:t>Became a journalist at 18, attended Drake University, member of debate</a:t>
            </a:r>
          </a:p>
          <a:p>
            <a:r>
              <a:rPr lang="en-US" sz="2800" dirty="0" smtClean="0"/>
              <a:t>Resigned journalism at 24 in order to write, eventually moving to New York and getting involved with acting/play productions</a:t>
            </a:r>
          </a:p>
          <a:p>
            <a:r>
              <a:rPr lang="en-US" sz="2800" dirty="0" smtClean="0"/>
              <a:t>Stories in top magazines, also 9 novels, best-sellers, and a Pulitzer Prize for drama</a:t>
            </a:r>
            <a:endParaRPr lang="en-US" sz="2800" dirty="0"/>
          </a:p>
          <a:p>
            <a:r>
              <a:rPr lang="en-US" sz="2800" dirty="0" smtClean="0"/>
              <a:t>Lost popularity after WWI, not read much until 1970s feminist revision of the literary canon</a:t>
            </a:r>
          </a:p>
        </p:txBody>
      </p:sp>
    </p:spTree>
    <p:extLst>
      <p:ext uri="{BB962C8B-B14F-4D97-AF65-F5344CB8AC3E}">
        <p14:creationId xmlns:p14="http://schemas.microsoft.com/office/powerpoint/2010/main" val="16997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lstStyle/>
          <a:p>
            <a:r>
              <a:rPr lang="en-US" dirty="0" smtClean="0"/>
              <a:t>Early Feminist Drama</a:t>
            </a:r>
            <a:endParaRPr lang="en-US" dirty="0"/>
          </a:p>
        </p:txBody>
      </p:sp>
      <p:sp>
        <p:nvSpPr>
          <p:cNvPr id="3" name="Content Placeholder 2"/>
          <p:cNvSpPr>
            <a:spLocks noGrp="1"/>
          </p:cNvSpPr>
          <p:nvPr>
            <p:ph idx="1"/>
          </p:nvPr>
        </p:nvSpPr>
        <p:spPr>
          <a:xfrm>
            <a:off x="167425" y="1390918"/>
            <a:ext cx="9106577" cy="5035639"/>
          </a:xfrm>
        </p:spPr>
        <p:txBody>
          <a:bodyPr>
            <a:noAutofit/>
          </a:bodyPr>
          <a:lstStyle/>
          <a:p>
            <a:r>
              <a:rPr lang="en-US" sz="2400" dirty="0" smtClean="0"/>
              <a:t>What does it mean to be a feminist/do a feminist reading?</a:t>
            </a:r>
          </a:p>
          <a:p>
            <a:r>
              <a:rPr lang="en-US" sz="2400" dirty="0" smtClean="0"/>
              <a:t>First-wave feminism:  Political equality</a:t>
            </a:r>
          </a:p>
          <a:p>
            <a:pPr lvl="1"/>
            <a:r>
              <a:rPr lang="en-US" sz="2400" dirty="0" smtClean="0"/>
              <a:t>Progressive Era (1890s to 1920s):  “New Woman” in contrast to Victorian woman</a:t>
            </a:r>
          </a:p>
          <a:p>
            <a:pPr lvl="1"/>
            <a:r>
              <a:rPr lang="en-US" sz="2400" dirty="0" smtClean="0"/>
              <a:t>Until 19</a:t>
            </a:r>
            <a:r>
              <a:rPr lang="en-US" sz="2400" baseline="30000" dirty="0" smtClean="0"/>
              <a:t>th</a:t>
            </a:r>
            <a:r>
              <a:rPr lang="en-US" sz="2400" dirty="0" smtClean="0"/>
              <a:t> Amendment (1919) giving suffrage to women</a:t>
            </a:r>
          </a:p>
          <a:p>
            <a:pPr lvl="1"/>
            <a:r>
              <a:rPr lang="en-US" sz="2400" dirty="0" smtClean="0"/>
              <a:t>Also included property, marriage, reproductive rights</a:t>
            </a:r>
          </a:p>
          <a:p>
            <a:r>
              <a:rPr lang="en-US" sz="2400" dirty="0" smtClean="0"/>
              <a:t>Reading first-wave texts now:</a:t>
            </a:r>
          </a:p>
          <a:p>
            <a:pPr lvl="1"/>
            <a:r>
              <a:rPr lang="en-US" sz="2400" dirty="0" smtClean="0"/>
              <a:t>Keep in mind changing definitions of gender roles</a:t>
            </a:r>
          </a:p>
          <a:p>
            <a:pPr lvl="1"/>
            <a:r>
              <a:rPr lang="en-US" sz="2400" dirty="0" smtClean="0"/>
              <a:t>Second/third-wave feminism more about social/cultural equality and politics of representation</a:t>
            </a:r>
          </a:p>
        </p:txBody>
      </p:sp>
    </p:spTree>
    <p:extLst>
      <p:ext uri="{BB962C8B-B14F-4D97-AF65-F5344CB8AC3E}">
        <p14:creationId xmlns:p14="http://schemas.microsoft.com/office/powerpoint/2010/main" val="244415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context:  Margaret </a:t>
            </a:r>
            <a:r>
              <a:rPr lang="en-US" dirty="0" err="1" smtClean="0"/>
              <a:t>Hossack</a:t>
            </a:r>
            <a:r>
              <a:rPr lang="en-US" dirty="0" smtClean="0"/>
              <a:t> case in </a:t>
            </a:r>
            <a:r>
              <a:rPr lang="en-US" i="1" dirty="0" smtClean="0"/>
              <a:t>Des Moines Daily News </a:t>
            </a:r>
            <a:r>
              <a:rPr lang="en-US" dirty="0" smtClean="0"/>
              <a:t>(December 1900)</a:t>
            </a:r>
            <a:endParaRPr lang="en-US" dirty="0"/>
          </a:p>
        </p:txBody>
      </p:sp>
      <p:sp>
        <p:nvSpPr>
          <p:cNvPr id="3" name="Content Placeholder 2"/>
          <p:cNvSpPr>
            <a:spLocks noGrp="1"/>
          </p:cNvSpPr>
          <p:nvPr>
            <p:ph idx="1"/>
          </p:nvPr>
        </p:nvSpPr>
        <p:spPr>
          <a:xfrm>
            <a:off x="0" y="1825739"/>
            <a:ext cx="9465972" cy="5032261"/>
          </a:xfrm>
        </p:spPr>
        <p:txBody>
          <a:bodyPr>
            <a:normAutofit/>
          </a:bodyPr>
          <a:lstStyle/>
          <a:p>
            <a:r>
              <a:rPr lang="en-US" sz="2000" dirty="0"/>
              <a:t>INDIANOLA, Dec. 4.--(Special)--Persons who went to the home of John </a:t>
            </a:r>
            <a:r>
              <a:rPr lang="en-US" sz="2000" dirty="0" err="1"/>
              <a:t>Hossack</a:t>
            </a:r>
            <a:r>
              <a:rPr lang="en-US" sz="2000" dirty="0"/>
              <a:t> Monday and saw the murdered man in his bed, and heard portions of the testimony before the coroner's jury, are all at sea as to who killed </a:t>
            </a:r>
            <a:r>
              <a:rPr lang="en-US" sz="2000" dirty="0" err="1"/>
              <a:t>Hossack</a:t>
            </a:r>
            <a:r>
              <a:rPr lang="en-US" sz="2000" dirty="0"/>
              <a:t> or for what </a:t>
            </a:r>
            <a:r>
              <a:rPr lang="en-US" sz="2000" dirty="0" smtClean="0"/>
              <a:t>reason…The </a:t>
            </a:r>
            <a:r>
              <a:rPr lang="en-US" sz="2000" dirty="0"/>
              <a:t>murderer came through a porch and front room to the bed room where Mr. and Mrs. </a:t>
            </a:r>
            <a:r>
              <a:rPr lang="en-US" sz="2000" dirty="0" err="1"/>
              <a:t>Hossack</a:t>
            </a:r>
            <a:r>
              <a:rPr lang="en-US" sz="2000" dirty="0"/>
              <a:t> slept. He evidently reached across the bed with an ax and struck two blows. One crushed in the skull and the other made a deep cut, yet </a:t>
            </a:r>
            <a:r>
              <a:rPr lang="en-US" sz="2000" dirty="0" err="1"/>
              <a:t>Hossack</a:t>
            </a:r>
            <a:r>
              <a:rPr lang="en-US" sz="2000" dirty="0"/>
              <a:t> lived from Saturday night until 10 a.m. Sunday, though he did not regain consciousness, and no one has yet been found who can give a clue to the murder. The ax was found under a shed about fifty feet from the house. Mrs. </a:t>
            </a:r>
            <a:r>
              <a:rPr lang="en-US" sz="2000" dirty="0" err="1"/>
              <a:t>Hossack</a:t>
            </a:r>
            <a:r>
              <a:rPr lang="en-US" sz="2000" dirty="0"/>
              <a:t> swore before the jury that she was awakened about midnight by the slamming of a door, saw a flash of light and then all was </a:t>
            </a:r>
            <a:r>
              <a:rPr lang="en-US" sz="2000" dirty="0" smtClean="0"/>
              <a:t>dark…Then </a:t>
            </a:r>
            <a:r>
              <a:rPr lang="en-US" sz="2000" dirty="0"/>
              <a:t>she discovered him on the bed, with blood all over the clothing. She said she did not hear the blows nor see any one. </a:t>
            </a:r>
            <a:r>
              <a:rPr lang="en-US" sz="2000" dirty="0" smtClean="0"/>
              <a:t>. .It </a:t>
            </a:r>
            <a:r>
              <a:rPr lang="en-US" sz="2000" dirty="0"/>
              <a:t>is rumored that trouble had arisen in the </a:t>
            </a:r>
            <a:r>
              <a:rPr lang="en-US" sz="2000" dirty="0" err="1"/>
              <a:t>Hossack</a:t>
            </a:r>
            <a:r>
              <a:rPr lang="en-US" sz="2000" dirty="0"/>
              <a:t> household and that possibly some relative committed the murder.</a:t>
            </a:r>
          </a:p>
          <a:p>
            <a:endParaRPr lang="en-US" dirty="0"/>
          </a:p>
        </p:txBody>
      </p:sp>
      <p:pic>
        <p:nvPicPr>
          <p:cNvPr id="4" name="Picture 3"/>
          <p:cNvPicPr>
            <a:picLocks noChangeAspect="1"/>
          </p:cNvPicPr>
          <p:nvPr/>
        </p:nvPicPr>
        <p:blipFill>
          <a:blip r:embed="rId3"/>
          <a:stretch>
            <a:fillRect/>
          </a:stretch>
        </p:blipFill>
        <p:spPr>
          <a:xfrm>
            <a:off x="9411168" y="97117"/>
            <a:ext cx="2743200" cy="3730752"/>
          </a:xfrm>
          <a:prstGeom prst="rect">
            <a:avLst/>
          </a:prstGeom>
        </p:spPr>
      </p:pic>
    </p:spTree>
    <p:extLst>
      <p:ext uri="{BB962C8B-B14F-4D97-AF65-F5344CB8AC3E}">
        <p14:creationId xmlns:p14="http://schemas.microsoft.com/office/powerpoint/2010/main" val="278861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Bird Cage</a:t>
            </a:r>
            <a:endParaRPr lang="en-US" dirty="0"/>
          </a:p>
        </p:txBody>
      </p:sp>
      <p:sp>
        <p:nvSpPr>
          <p:cNvPr id="3" name="Content Placeholder 2"/>
          <p:cNvSpPr>
            <a:spLocks noGrp="1"/>
          </p:cNvSpPr>
          <p:nvPr>
            <p:ph idx="1"/>
          </p:nvPr>
        </p:nvSpPr>
        <p:spPr>
          <a:xfrm>
            <a:off x="677333" y="1378039"/>
            <a:ext cx="8930305" cy="5306096"/>
          </a:xfrm>
        </p:spPr>
        <p:txBody>
          <a:bodyPr>
            <a:normAutofit lnSpcReduction="10000"/>
          </a:bodyPr>
          <a:lstStyle/>
          <a:p>
            <a:r>
              <a:rPr lang="en-US" sz="2000" dirty="0"/>
              <a:t>Cages. Consider a birdcage. If you look very closely at just one wire in the cage, you cannot see the other wires. If your conception of what is before you is determined by this myopic focus, you could look at that one wire, up and down the length of it, and be unable to see why a bird would not just fly around the wire any time it wanted to go somewhere…There is no physical property of any one wire, nothing that the closest scrutiny could discover, that will reveal how a bird could be inhibited or harmed by it except in the most accidental way. It is only when you step back, stop looking at the wires one by one, microscopically, and take a macroscopic view of the whole cage, that you can see why the bird does not go anywhere; and then you will see it in a moment. It will require no great subtlety of mental powers. It is perfectly obvious that the bird is surrounded by a network of systematically related barriers, no one of which would be the least hindrance to its flight, but which, by their relations to each other, are as confining as the solid walls of a dungeon. </a:t>
            </a:r>
          </a:p>
          <a:p>
            <a:pPr lvl="1"/>
            <a:r>
              <a:rPr lang="en-US" dirty="0"/>
              <a:t>Marilyn Frye, "Oppression", in </a:t>
            </a:r>
            <a:r>
              <a:rPr lang="en-US" i="1" dirty="0"/>
              <a:t>Politics Of Reality – Essays In Feminist Theory</a:t>
            </a:r>
            <a:r>
              <a:rPr lang="en-US" dirty="0"/>
              <a:t> (1983)</a:t>
            </a:r>
          </a:p>
          <a:p>
            <a:endParaRPr lang="en-US" dirty="0"/>
          </a:p>
        </p:txBody>
      </p:sp>
      <p:pic>
        <p:nvPicPr>
          <p:cNvPr id="4" name="Picture 3" descr="Image"/>
          <p:cNvPicPr>
            <a:picLocks noChangeAspect="1"/>
          </p:cNvPicPr>
          <p:nvPr/>
        </p:nvPicPr>
        <p:blipFill>
          <a:blip r:embed="rId3"/>
          <a:stretch>
            <a:fillRect/>
          </a:stretch>
        </p:blipFill>
        <p:spPr>
          <a:xfrm>
            <a:off x="9629749" y="218497"/>
            <a:ext cx="2467579" cy="3338779"/>
          </a:xfrm>
          <a:prstGeom prst="rect">
            <a:avLst/>
          </a:prstGeom>
        </p:spPr>
      </p:pic>
    </p:spTree>
    <p:extLst>
      <p:ext uri="{BB962C8B-B14F-4D97-AF65-F5344CB8AC3E}">
        <p14:creationId xmlns:p14="http://schemas.microsoft.com/office/powerpoint/2010/main" val="1533561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192</TotalTime>
  <Words>764</Words>
  <Application>Microsoft Office PowerPoint</Application>
  <PresentationFormat>Widescreen</PresentationFormat>
  <Paragraphs>41</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Intro to Reading Drama and  Susan Glaspell’s Trifles</vt:lpstr>
      <vt:lpstr>Elements of Drama</vt:lpstr>
      <vt:lpstr>Comparing Plays with Short Stories</vt:lpstr>
      <vt:lpstr>Susan Glaspell (1876-1948)</vt:lpstr>
      <vt:lpstr>Early Feminist Drama</vt:lpstr>
      <vt:lpstr>More context:  Margaret Hossack case in Des Moines Daily News (December 1900)</vt:lpstr>
      <vt:lpstr>The Bird Cage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Reading Drama and  Susan Glaspell’s Trifles</dc:title>
  <dc:creator>Kelly Budruweit</dc:creator>
  <cp:lastModifiedBy>Kelly Budruweit</cp:lastModifiedBy>
  <cp:revision>19</cp:revision>
  <dcterms:created xsi:type="dcterms:W3CDTF">2014-09-11T00:03:45Z</dcterms:created>
  <dcterms:modified xsi:type="dcterms:W3CDTF">2015-02-04T16:12:47Z</dcterms:modified>
</cp:coreProperties>
</file>