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1C134-411C-E940-9D4E-3F8EBD22FC71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0EEB1-98AA-7746-BCB9-8B4966408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4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3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green=low contrast=calm scene</a:t>
            </a:r>
          </a:p>
          <a:p>
            <a:r>
              <a:rPr lang="en-US" dirty="0" smtClean="0"/>
              <a:t>Orange blue=high</a:t>
            </a:r>
            <a:r>
              <a:rPr lang="en-US" baseline="0" dirty="0" smtClean="0"/>
              <a:t> contrast=high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20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Vert</a:t>
            </a:r>
            <a:r>
              <a:rPr lang="en-US" dirty="0" smtClean="0"/>
              <a:t>-brings energy</a:t>
            </a:r>
            <a:r>
              <a:rPr lang="en-US" baseline="0" dirty="0" smtClean="0"/>
              <a:t> into the picture</a:t>
            </a:r>
          </a:p>
          <a:p>
            <a:r>
              <a:rPr lang="en-US" baseline="0" dirty="0" smtClean="0"/>
              <a:t>Horizontal lines-sleep, laying down, tranquil</a:t>
            </a:r>
          </a:p>
          <a:p>
            <a:r>
              <a:rPr lang="en-US" baseline="0" dirty="0" smtClean="0"/>
              <a:t>Diagonals-energy and excitement</a:t>
            </a:r>
          </a:p>
          <a:p>
            <a:r>
              <a:rPr lang="en-US" baseline="0" dirty="0" smtClean="0"/>
              <a:t>Jagged-danger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6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size-more</a:t>
            </a:r>
            <a:r>
              <a:rPr lang="en-US" baseline="0" dirty="0" smtClean="0"/>
              <a:t> important</a:t>
            </a:r>
          </a:p>
          <a:p>
            <a:r>
              <a:rPr lang="en-US" baseline="0" dirty="0" smtClean="0"/>
              <a:t>Equal size=equality</a:t>
            </a:r>
          </a:p>
          <a:p>
            <a:r>
              <a:rPr lang="en-US" baseline="0" dirty="0" smtClean="0"/>
              <a:t>Higher=more power</a:t>
            </a:r>
          </a:p>
          <a:p>
            <a:r>
              <a:rPr lang="en-US" baseline="0" dirty="0" smtClean="0"/>
              <a:t>Lower=less important, weaker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80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0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Circles-comfort enclosure</a:t>
            </a:r>
          </a:p>
          <a:p>
            <a:r>
              <a:rPr lang="en-US" dirty="0" smtClean="0"/>
              <a:t>Squares/rectangles-danger,</a:t>
            </a:r>
            <a:r>
              <a:rPr lang="en-US" baseline="0" dirty="0" smtClean="0"/>
              <a:t> anger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FB5D9-F9BC-3D4D-8F8B-FE47BC5991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4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555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36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 Novels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8256" b="28256"/>
          <a:stretch>
            <a:fillRect/>
          </a:stretch>
        </p:blipFill>
        <p:spPr>
          <a:xfrm>
            <a:off x="723900" y="1587500"/>
            <a:ext cx="7707313" cy="2230438"/>
          </a:xfrm>
        </p:spPr>
      </p:pic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 smtClean="0"/>
              <a:t>What’s the difference between comic books and graphic novels?</a:t>
            </a:r>
          </a:p>
          <a:p>
            <a:r>
              <a:rPr lang="en-US" dirty="0" smtClean="0"/>
              <a:t>Is one “higher” literature?</a:t>
            </a:r>
          </a:p>
          <a:p>
            <a:r>
              <a:rPr lang="en-US" dirty="0" smtClean="0"/>
              <a:t>Should either be taught in a literature course?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5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47" y="595913"/>
            <a:ext cx="8397851" cy="5906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95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Comics as Time </a:t>
            </a:r>
            <a:r>
              <a:rPr lang="en-US" dirty="0" err="1" smtClean="0"/>
              <a:t>Spatialized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3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Grp="1" noChangeAspect="1"/>
          </p:cNvPicPr>
          <p:nvPr/>
        </p:nvPicPr>
        <p:blipFill>
          <a:blip r:embed="rId2"/>
          <a:srcRect t="-18156" b="-18156"/>
          <a:stretch>
            <a:fillRect/>
          </a:stretch>
        </p:blipFill>
        <p:spPr>
          <a:xfrm>
            <a:off x="487100" y="-1135194"/>
            <a:ext cx="8263306" cy="898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2"/>
            <a:ext cx="3776472" cy="5271247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Panel</a:t>
            </a:r>
            <a:r>
              <a:rPr lang="en-US" dirty="0">
                <a:solidFill>
                  <a:schemeClr val="tx1"/>
                </a:solidFill>
              </a:rPr>
              <a:t>-distinct segment of the comic containing a combo of text and image</a:t>
            </a:r>
          </a:p>
          <a:p>
            <a:r>
              <a:rPr lang="en-US" i="1" dirty="0">
                <a:solidFill>
                  <a:schemeClr val="tx1"/>
                </a:solidFill>
              </a:rPr>
              <a:t>Frame</a:t>
            </a:r>
            <a:r>
              <a:rPr lang="en-US" dirty="0">
                <a:solidFill>
                  <a:schemeClr val="tx1"/>
                </a:solidFill>
              </a:rPr>
              <a:t>: The lines and borders that contain  the panels-hold in, stuck-breaking through-disruption, surprise</a:t>
            </a:r>
          </a:p>
          <a:p>
            <a:r>
              <a:rPr lang="en-US" i="1" dirty="0">
                <a:solidFill>
                  <a:schemeClr val="tx1"/>
                </a:solidFill>
              </a:rPr>
              <a:t>Gutter</a:t>
            </a:r>
            <a:r>
              <a:rPr lang="en-US" dirty="0">
                <a:solidFill>
                  <a:schemeClr val="tx1"/>
                </a:solidFill>
              </a:rPr>
              <a:t>: The space between framed panels.</a:t>
            </a:r>
          </a:p>
          <a:p>
            <a:r>
              <a:rPr lang="en-US" i="1" dirty="0">
                <a:solidFill>
                  <a:schemeClr val="tx1"/>
                </a:solidFill>
              </a:rPr>
              <a:t>Bleed</a:t>
            </a:r>
            <a:r>
              <a:rPr lang="en-US" dirty="0">
                <a:solidFill>
                  <a:schemeClr val="tx1"/>
                </a:solidFill>
              </a:rPr>
              <a:t>: An image that extends to and/or beyond the edge of the </a:t>
            </a:r>
            <a:r>
              <a:rPr lang="en-US" dirty="0" smtClean="0">
                <a:solidFill>
                  <a:schemeClr val="tx1"/>
                </a:solidFill>
              </a:rPr>
              <a:t>page or gutter. 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Foreground</a:t>
            </a:r>
            <a:r>
              <a:rPr lang="en-US" dirty="0">
                <a:solidFill>
                  <a:schemeClr val="tx1"/>
                </a:solidFill>
              </a:rPr>
              <a:t>: The panel closest to the viewer.</a:t>
            </a:r>
          </a:p>
          <a:p>
            <a:endParaRPr lang="en-US" dirty="0"/>
          </a:p>
        </p:txBody>
      </p:sp>
      <p:pic>
        <p:nvPicPr>
          <p:cNvPr id="6" name="Content Placeholder 5" descr="moodlines-feature-1200x640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"/>
          <a:stretch/>
        </p:blipFill>
        <p:spPr>
          <a:xfrm>
            <a:off x="4500372" y="2908155"/>
            <a:ext cx="4495800" cy="2387601"/>
          </a:xfrm>
        </p:spPr>
      </p:pic>
    </p:spTree>
    <p:extLst>
      <p:ext uri="{BB962C8B-B14F-4D97-AF65-F5344CB8AC3E}">
        <p14:creationId xmlns:p14="http://schemas.microsoft.com/office/powerpoint/2010/main" val="209466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717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333" y="1200258"/>
            <a:ext cx="4331039" cy="5657741"/>
          </a:xfrm>
        </p:spPr>
        <p:txBody>
          <a:bodyPr>
            <a:normAutofit lnSpcReduction="10000"/>
          </a:bodyPr>
          <a:lstStyle/>
          <a:p>
            <a:pPr>
              <a:spcBef>
                <a:spcPts val="500"/>
              </a:spcBef>
            </a:pPr>
            <a:r>
              <a:rPr lang="en-US" dirty="0" smtClean="0"/>
              <a:t>Graphic Weight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The way some images draw the eye more than others through elements like high contrast, different shading, pattern, etc.</a:t>
            </a:r>
            <a:endParaRPr lang="en-US" dirty="0"/>
          </a:p>
          <a:p>
            <a:pPr>
              <a:spcBef>
                <a:spcPts val="500"/>
              </a:spcBef>
            </a:pPr>
            <a:r>
              <a:rPr lang="en-US" dirty="0"/>
              <a:t>Figures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Faces</a:t>
            </a:r>
          </a:p>
          <a:p>
            <a:pPr lvl="2">
              <a:spcBef>
                <a:spcPts val="500"/>
              </a:spcBef>
            </a:pPr>
            <a:r>
              <a:rPr lang="en-US" dirty="0" smtClean="0"/>
              <a:t>“open blank”—face that lacks detail, so the audience can give it meaning</a:t>
            </a:r>
            <a:endParaRPr lang="en-US" dirty="0"/>
          </a:p>
          <a:p>
            <a:pPr lvl="1">
              <a:spcBef>
                <a:spcPts val="500"/>
              </a:spcBef>
            </a:pPr>
            <a:r>
              <a:rPr lang="en-US" dirty="0" smtClean="0"/>
              <a:t>Hands</a:t>
            </a:r>
          </a:p>
          <a:p>
            <a:pPr lvl="2">
              <a:spcBef>
                <a:spcPts val="500"/>
              </a:spcBef>
            </a:pPr>
            <a:r>
              <a:rPr lang="en-US" dirty="0" smtClean="0"/>
              <a:t>Reveal emotions by their placement, </a:t>
            </a:r>
            <a:r>
              <a:rPr lang="en-US" dirty="0" err="1" smtClean="0"/>
              <a:t>eg</a:t>
            </a:r>
            <a:r>
              <a:rPr lang="en-US" dirty="0" smtClean="0"/>
              <a:t>: hands over mouth denote shame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Feet</a:t>
            </a:r>
          </a:p>
          <a:p>
            <a:pPr lvl="2">
              <a:spcBef>
                <a:spcPts val="500"/>
              </a:spcBef>
            </a:pPr>
            <a:r>
              <a:rPr lang="en-US" dirty="0" smtClean="0"/>
              <a:t>Turned in feet denote embarrassment</a:t>
            </a:r>
          </a:p>
          <a:p>
            <a:pPr lvl="2">
              <a:spcBef>
                <a:spcPts val="500"/>
              </a:spcBef>
            </a:pPr>
            <a:r>
              <a:rPr lang="en-US" dirty="0" smtClean="0"/>
              <a:t>Can depict motion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375" r="3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91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High contrast</a:t>
            </a:r>
          </a:p>
          <a:p>
            <a:pPr lvl="1"/>
            <a:r>
              <a:rPr lang="en-US" dirty="0" smtClean="0"/>
              <a:t>High energy</a:t>
            </a:r>
          </a:p>
          <a:p>
            <a:pPr lvl="1"/>
            <a:r>
              <a:rPr lang="en-US" dirty="0" smtClean="0"/>
              <a:t>intensity</a:t>
            </a:r>
          </a:p>
          <a:p>
            <a:r>
              <a:rPr lang="en-US" dirty="0" smtClean="0"/>
              <a:t>Low contrast</a:t>
            </a:r>
          </a:p>
          <a:p>
            <a:pPr lvl="1"/>
            <a:r>
              <a:rPr lang="en-US" dirty="0" smtClean="0"/>
              <a:t>Low energy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1024" b="-31024"/>
          <a:stretch>
            <a:fillRect/>
          </a:stretch>
        </p:blipFill>
        <p:spPr>
          <a:xfrm>
            <a:off x="3587016" y="734395"/>
            <a:ext cx="5267767" cy="6393985"/>
          </a:xfrm>
        </p:spPr>
      </p:pic>
    </p:spTree>
    <p:extLst>
      <p:ext uri="{BB962C8B-B14F-4D97-AF65-F5344CB8AC3E}">
        <p14:creationId xmlns:p14="http://schemas.microsoft.com/office/powerpoint/2010/main" val="202212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Contrast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272" b="6272"/>
          <a:stretch>
            <a:fillRect/>
          </a:stretch>
        </p:blipFill>
        <p:spPr/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Contrast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5408" r="5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344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direction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18533" y="1586753"/>
            <a:ext cx="4381839" cy="4583860"/>
          </a:xfrm>
        </p:spPr>
        <p:txBody>
          <a:bodyPr>
            <a:normAutofit/>
          </a:bodyPr>
          <a:lstStyle/>
          <a:p>
            <a:r>
              <a:rPr lang="en-US" dirty="0" smtClean="0"/>
              <a:t>Vertical</a:t>
            </a:r>
          </a:p>
          <a:p>
            <a:pPr lvl="1"/>
            <a:r>
              <a:rPr lang="en-US" dirty="0" smtClean="0"/>
              <a:t>Brings energy to picture</a:t>
            </a:r>
          </a:p>
          <a:p>
            <a:r>
              <a:rPr lang="en-US" dirty="0" smtClean="0"/>
              <a:t>Horizontal</a:t>
            </a:r>
          </a:p>
          <a:p>
            <a:pPr lvl="1"/>
            <a:r>
              <a:rPr lang="en-US" dirty="0" smtClean="0"/>
              <a:t>Sleep, laying down, tranquil</a:t>
            </a:r>
          </a:p>
          <a:p>
            <a:r>
              <a:rPr lang="en-US" dirty="0" smtClean="0"/>
              <a:t>Diagonal</a:t>
            </a:r>
          </a:p>
          <a:p>
            <a:pPr lvl="1"/>
            <a:r>
              <a:rPr lang="en-US" dirty="0" smtClean="0"/>
              <a:t>Energy and excitement</a:t>
            </a:r>
          </a:p>
          <a:p>
            <a:r>
              <a:rPr lang="en-US" dirty="0" smtClean="0"/>
              <a:t>Jagged</a:t>
            </a:r>
          </a:p>
          <a:p>
            <a:pPr lvl="1"/>
            <a:r>
              <a:rPr lang="en-US" dirty="0" smtClean="0"/>
              <a:t>danger</a:t>
            </a:r>
            <a:endParaRPr lang="en-US" dirty="0"/>
          </a:p>
        </p:txBody>
      </p:sp>
      <p:pic>
        <p:nvPicPr>
          <p:cNvPr id="3" name="Content Placeholder 2" descr="200px-Little_Nemo_1907-09-2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5" r="-3345"/>
          <a:stretch>
            <a:fillRect/>
          </a:stretch>
        </p:blipFill>
        <p:spPr>
          <a:xfrm>
            <a:off x="4074118" y="1341064"/>
            <a:ext cx="4545199" cy="5516936"/>
          </a:xfrm>
        </p:spPr>
      </p:pic>
    </p:spTree>
    <p:extLst>
      <p:ext uri="{BB962C8B-B14F-4D97-AF65-F5344CB8AC3E}">
        <p14:creationId xmlns:p14="http://schemas.microsoft.com/office/powerpoint/2010/main" val="623681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34" r="-807" b="13671"/>
          <a:stretch/>
        </p:blipFill>
        <p:spPr>
          <a:xfrm>
            <a:off x="991596" y="1429424"/>
            <a:ext cx="3235738" cy="2389541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7492" b="7492"/>
          <a:stretch>
            <a:fillRect/>
          </a:stretch>
        </p:blipFill>
        <p:spPr/>
      </p:pic>
      <p:pic>
        <p:nvPicPr>
          <p:cNvPr id="7" name="Content Placeholder 6" descr="5b05d92c1ae66249008b45b3-750-384.jpg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23" b="-7723"/>
          <a:stretch>
            <a:fillRect/>
          </a:stretch>
        </p:blipFill>
        <p:spPr/>
      </p:pic>
      <p:pic>
        <p:nvPicPr>
          <p:cNvPr id="8" name="Content Placeholder 7" descr="Wanda_Gag_Millions_of_Cats-book_cover.jpg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9" r="-8579"/>
          <a:stretch>
            <a:fillRect/>
          </a:stretch>
        </p:blipFill>
        <p:spPr>
          <a:xfrm>
            <a:off x="4227334" y="3913094"/>
            <a:ext cx="4523072" cy="2673515"/>
          </a:xfrm>
        </p:spPr>
      </p:pic>
    </p:spTree>
    <p:extLst>
      <p:ext uri="{BB962C8B-B14F-4D97-AF65-F5344CB8AC3E}">
        <p14:creationId xmlns:p14="http://schemas.microsoft.com/office/powerpoint/2010/main" val="200080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Diagonal</a:t>
            </a:r>
            <a:endParaRPr lang="en-US" dirty="0"/>
          </a:p>
        </p:txBody>
      </p:sp>
      <p:pic>
        <p:nvPicPr>
          <p:cNvPr id="3" name="Content Placeholder 2" descr="str2_cn_2309_wow_sincity_C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79" b="-9179"/>
          <a:stretch>
            <a:fillRect/>
          </a:stretch>
        </p:blipFill>
        <p:spPr/>
      </p:pic>
      <p:pic>
        <p:nvPicPr>
          <p:cNvPr id="5" name="Content Placeholder 4" descr="Amazing-Stories_Jan-192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2" r="-66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8487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Jagged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5495" r="15495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5652" r="25652"/>
          <a:stretch>
            <a:fillRect/>
          </a:stretch>
        </p:blipFill>
        <p:spPr>
          <a:xfrm>
            <a:off x="4705350" y="1981200"/>
            <a:ext cx="3657600" cy="3975100"/>
          </a:xfrm>
        </p:spPr>
      </p:pic>
    </p:spTree>
    <p:extLst>
      <p:ext uri="{BB962C8B-B14F-4D97-AF65-F5344CB8AC3E}">
        <p14:creationId xmlns:p14="http://schemas.microsoft.com/office/powerpoint/2010/main" val="193171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Graphic Novel as a Form(at) of Legitimation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11" y="2627394"/>
            <a:ext cx="2344679" cy="3634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114" y="2606802"/>
            <a:ext cx="2546970" cy="3654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821" y="2552266"/>
            <a:ext cx="2440383" cy="37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6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Size—whatever is bigger is more important</a:t>
            </a:r>
          </a:p>
          <a:p>
            <a:pPr lvl="1"/>
            <a:r>
              <a:rPr lang="en-US" dirty="0" smtClean="0"/>
              <a:t>Bigger</a:t>
            </a:r>
          </a:p>
          <a:p>
            <a:pPr lvl="1"/>
            <a:r>
              <a:rPr lang="en-US" dirty="0" smtClean="0"/>
              <a:t>Smaller </a:t>
            </a:r>
          </a:p>
          <a:p>
            <a:pPr lvl="1"/>
            <a:r>
              <a:rPr lang="en-US" dirty="0" smtClean="0"/>
              <a:t>Equal</a:t>
            </a:r>
          </a:p>
          <a:p>
            <a:r>
              <a:rPr lang="en-US" dirty="0" smtClean="0"/>
              <a:t>Height</a:t>
            </a:r>
          </a:p>
          <a:p>
            <a:pPr lvl="1"/>
            <a:r>
              <a:rPr lang="en-US" dirty="0" smtClean="0"/>
              <a:t>Higher</a:t>
            </a:r>
          </a:p>
          <a:p>
            <a:pPr lvl="1"/>
            <a:r>
              <a:rPr lang="en-US" dirty="0" smtClean="0"/>
              <a:t>Lower</a:t>
            </a:r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406" r="5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198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47036" b="-47036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2045" r="220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9909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Circles</a:t>
            </a:r>
          </a:p>
          <a:p>
            <a:pPr lvl="1"/>
            <a:r>
              <a:rPr lang="en-US" dirty="0" smtClean="0"/>
              <a:t>comfort</a:t>
            </a:r>
          </a:p>
          <a:p>
            <a:r>
              <a:rPr lang="en-US" dirty="0" smtClean="0"/>
              <a:t>Squares</a:t>
            </a:r>
            <a:endParaRPr lang="en-US" dirty="0"/>
          </a:p>
          <a:p>
            <a:pPr lvl="1"/>
            <a:r>
              <a:rPr lang="en-US" dirty="0" smtClean="0"/>
              <a:t>Danger, anger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806" t="-16220" r="-6856" b="-9382"/>
          <a:stretch/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1" y="3821113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276754"/>
          </a:xfrm>
        </p:spPr>
        <p:txBody>
          <a:bodyPr>
            <a:normAutofit fontScale="90000"/>
          </a:bodyPr>
          <a:lstStyle/>
          <a:p>
            <a:r>
              <a:rPr lang="en-US" dirty="0"/>
              <a:t>The Implicit </a:t>
            </a:r>
            <a:r>
              <a:rPr lang="en-US" dirty="0" err="1"/>
              <a:t>Heteronormativity</a:t>
            </a:r>
            <a:r>
              <a:rPr lang="en-US" dirty="0"/>
              <a:t> of Comics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330476" y="2332037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147" y="2332037"/>
            <a:ext cx="3050308" cy="44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310621"/>
          </a:xfrm>
        </p:spPr>
        <p:txBody>
          <a:bodyPr>
            <a:normAutofit fontScale="90000"/>
          </a:bodyPr>
          <a:lstStyle/>
          <a:p>
            <a:r>
              <a:rPr lang="en-US" dirty="0"/>
              <a:t>The Implicit </a:t>
            </a:r>
            <a:r>
              <a:rPr lang="en-US" dirty="0" err="1"/>
              <a:t>Heteronormativity</a:t>
            </a:r>
            <a:r>
              <a:rPr lang="en-US" dirty="0"/>
              <a:t> of Comics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4620" r="-124620"/>
          <a:stretch>
            <a:fillRect/>
          </a:stretch>
        </p:blipFill>
        <p:spPr>
          <a:xfrm>
            <a:off x="1271179" y="1986215"/>
            <a:ext cx="1027728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17" y="1986215"/>
            <a:ext cx="3483502" cy="44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5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14978"/>
            <a:ext cx="7691719" cy="1306041"/>
          </a:xfrm>
        </p:spPr>
        <p:txBody>
          <a:bodyPr>
            <a:normAutofit fontScale="90000"/>
          </a:bodyPr>
          <a:lstStyle/>
          <a:p>
            <a:r>
              <a:rPr lang="en-US" dirty="0"/>
              <a:t>The Rise of Gay and Lesbian </a:t>
            </a:r>
            <a:r>
              <a:rPr lang="en-US" dirty="0" smtClean="0"/>
              <a:t>Comics (late 70s and 80s)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8958" r="-78958"/>
          <a:stretch>
            <a:fillRect/>
          </a:stretch>
        </p:blipFill>
        <p:spPr>
          <a:xfrm>
            <a:off x="-1818557" y="2332037"/>
            <a:ext cx="8229600" cy="4525963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8039AE-154B-1D4C-BB7F-1BBAD606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260" y="2209800"/>
            <a:ext cx="3784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1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F391C-D48E-234D-B078-4A0225EDC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Contemporary Queer Comics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C92B4EA-FB3C-194B-9B4E-CE993DCFA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7853" y="1596059"/>
            <a:ext cx="3382319" cy="4855264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B2C667-5A8D-154C-8AE9-87AC1F4CE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96" y="1596059"/>
            <a:ext cx="3135691" cy="48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Comics as an Art of Creative 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Word </a:t>
            </a:r>
            <a:r>
              <a:rPr lang="en-US" dirty="0"/>
              <a:t>and Image</a:t>
            </a:r>
          </a:p>
          <a:p>
            <a:pPr marL="0" indent="0" algn="ctr">
              <a:buNone/>
            </a:pPr>
            <a:r>
              <a:rPr lang="en-US" dirty="0"/>
              <a:t>Reading and Looking</a:t>
            </a:r>
          </a:p>
          <a:p>
            <a:pPr marL="0" indent="0" algn="ctr">
              <a:buNone/>
            </a:pPr>
            <a:r>
              <a:rPr lang="en-US" dirty="0"/>
              <a:t>Writing and Drawing</a:t>
            </a:r>
          </a:p>
          <a:p>
            <a:pPr marL="0" indent="0" algn="ctr">
              <a:buNone/>
            </a:pPr>
            <a:r>
              <a:rPr lang="en-US" dirty="0"/>
              <a:t>Silence and Sound (Simulated)</a:t>
            </a:r>
          </a:p>
          <a:p>
            <a:pPr marL="0" indent="0" algn="ctr">
              <a:buNone/>
            </a:pPr>
            <a:r>
              <a:rPr lang="en-US" dirty="0"/>
              <a:t>Stasis and Motion (Simulated)</a:t>
            </a:r>
          </a:p>
          <a:p>
            <a:pPr marL="0" indent="0" algn="ctr">
              <a:buNone/>
            </a:pPr>
            <a:r>
              <a:rPr lang="en-US" dirty="0"/>
              <a:t>Panel (Part) and Sequence (Whole)</a:t>
            </a:r>
          </a:p>
          <a:p>
            <a:pPr marL="0" indent="0" algn="ctr">
              <a:buNone/>
            </a:pPr>
            <a:r>
              <a:rPr lang="en-US" dirty="0"/>
              <a:t>Hand-Made Production and Mass Reproduction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5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Comics, the Verbal is Visual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359512" cy="37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Comics, Writing is Drawing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181596" cy="4525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60" y="1600200"/>
            <a:ext cx="3365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1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1108</TotalTime>
  <Words>356</Words>
  <Application>Microsoft Macintosh PowerPoint</Application>
  <PresentationFormat>On-screen Show (4:3)</PresentationFormat>
  <Paragraphs>91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Story</vt:lpstr>
      <vt:lpstr>Graphic Novels</vt:lpstr>
      <vt:lpstr>Comics</vt:lpstr>
      <vt:lpstr>The Implicit Heteronormativity of Comics</vt:lpstr>
      <vt:lpstr>The Implicit Heteronormativity of Comics</vt:lpstr>
      <vt:lpstr>The Rise of Gay and Lesbian Comics (late 70s and 80s)</vt:lpstr>
      <vt:lpstr>Contemporary Queer Comics</vt:lpstr>
      <vt:lpstr>Comics as an Art of Creative Tensions</vt:lpstr>
      <vt:lpstr>In Comics, the Verbal is Visual</vt:lpstr>
      <vt:lpstr>In Comics, Writing is Drawing</vt:lpstr>
      <vt:lpstr>Comics as Time Spatialized</vt:lpstr>
      <vt:lpstr>PowerPoint Presentation</vt:lpstr>
      <vt:lpstr>PowerPoint Presentation</vt:lpstr>
      <vt:lpstr>More Vocabulary</vt:lpstr>
      <vt:lpstr>Color</vt:lpstr>
      <vt:lpstr>Color</vt:lpstr>
      <vt:lpstr>Line direction</vt:lpstr>
      <vt:lpstr>Horizontal</vt:lpstr>
      <vt:lpstr>Diagonal</vt:lpstr>
      <vt:lpstr>Jagged</vt:lpstr>
      <vt:lpstr>Composition </vt:lpstr>
      <vt:lpstr>Composition</vt:lpstr>
      <vt:lpstr>Shape</vt:lpstr>
    </vt:vector>
  </TitlesOfParts>
  <Company>Norco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Simmons</dc:creator>
  <cp:lastModifiedBy>Caitlin Simmons</cp:lastModifiedBy>
  <cp:revision>25</cp:revision>
  <dcterms:created xsi:type="dcterms:W3CDTF">2019-02-01T19:50:18Z</dcterms:created>
  <dcterms:modified xsi:type="dcterms:W3CDTF">2020-03-02T05:25:31Z</dcterms:modified>
</cp:coreProperties>
</file>