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sldIdLst>
    <p:sldId id="256" r:id="rId2"/>
    <p:sldId id="257" r:id="rId3"/>
    <p:sldId id="259" r:id="rId4"/>
    <p:sldId id="258" r:id="rId5"/>
    <p:sldId id="260" r:id="rId6"/>
    <p:sldId id="261" r:id="rId7"/>
    <p:sldId id="262" r:id="rId8"/>
    <p:sldId id="263" r:id="rId9"/>
    <p:sldId id="264" r:id="rId10"/>
    <p:sldId id="267" r:id="rId11"/>
    <p:sldId id="268" r:id="rId12"/>
    <p:sldId id="270" r:id="rId13"/>
    <p:sldId id="266" r:id="rId14"/>
    <p:sldId id="272" r:id="rId15"/>
    <p:sldId id="269"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2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0ED2121-5C81-1340-962E-AABE9EDEA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0ED2121-5C81-1340-962E-AABE9EDEA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D2121-5C81-1340-962E-AABE9EDEA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D2121-5C81-1340-962E-AABE9EDEA8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D2121-5C81-1340-962E-AABE9EDEA89C}"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2566F5-8A24-4843-8ADF-D6145AED649D}"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D2121-5C81-1340-962E-AABE9EDEA89C}"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182566F5-8A24-4843-8ADF-D6145AED649D}" type="datetimeFigureOut">
              <a:rPr lang="en-US" smtClean="0"/>
              <a:pPr/>
              <a:t>10/21/2014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0ED2121-5C81-1340-962E-AABE9EDEA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hompchomp.com/terms/subordinateclaus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Sentences</a:t>
            </a:r>
            <a:endParaRPr lang="en-US" dirty="0"/>
          </a:p>
        </p:txBody>
      </p:sp>
      <p:sp>
        <p:nvSpPr>
          <p:cNvPr id="3" name="Subtitle 2"/>
          <p:cNvSpPr>
            <a:spLocks noGrp="1"/>
          </p:cNvSpPr>
          <p:nvPr>
            <p:ph type="subTitle" idx="1"/>
          </p:nvPr>
        </p:nvSpPr>
        <p:spPr/>
        <p:txBody>
          <a:bodyPr/>
          <a:lstStyle/>
          <a:p>
            <a:r>
              <a:rPr lang="en-US" dirty="0" smtClean="0"/>
              <a:t>Adding Description and Complexity to Sentences.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Choppy Paragraph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 chose to write about “What You Pawn I Will Redeem.”  It demonstrates how difficult it is for different cultural groups to communicate with each other.  The story is difficult to read.  This complexity conveys the narrator’s difficulty in communicating with his audience.   </a:t>
            </a:r>
            <a:r>
              <a:rPr lang="en-US" dirty="0" err="1" smtClean="0"/>
              <a:t>Alexie’s</a:t>
            </a:r>
            <a:r>
              <a:rPr lang="en-US" dirty="0" smtClean="0"/>
              <a:t> narrator, Jackson </a:t>
            </a:r>
            <a:r>
              <a:rPr lang="en-US" dirty="0" err="1" smtClean="0"/>
              <a:t>Jackson</a:t>
            </a:r>
            <a:r>
              <a:rPr lang="en-US" dirty="0" smtClean="0"/>
              <a:t>, continually demonstrates that he cannot trust his audience because they are white.</a:t>
            </a:r>
          </a:p>
          <a:p>
            <a:pPr>
              <a:buNone/>
            </a:pPr>
            <a:r>
              <a:rPr lang="en-US" dirty="0" smtClean="0"/>
              <a:t>This paragraph has some good ideas in it, but some of the ideas seem disconnected because the sentences are all short and lack transitions.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Combining Sentences</a:t>
            </a:r>
            <a:endParaRPr lang="en-US" dirty="0"/>
          </a:p>
        </p:txBody>
      </p:sp>
      <p:sp>
        <p:nvSpPr>
          <p:cNvPr id="5" name="Content Placeholder 4"/>
          <p:cNvSpPr>
            <a:spLocks noGrp="1"/>
          </p:cNvSpPr>
          <p:nvPr>
            <p:ph sz="half" idx="1"/>
          </p:nvPr>
        </p:nvSpPr>
        <p:spPr/>
        <p:txBody>
          <a:bodyPr/>
          <a:lstStyle/>
          <a:p>
            <a:r>
              <a:rPr lang="en-US" dirty="0" smtClean="0"/>
              <a:t>I chose to write about “What You Pawn I Will Redeem.”  It demonstrates how difficult it is for different cultural groups to communicate with each other.</a:t>
            </a:r>
            <a:endParaRPr lang="en-US" dirty="0"/>
          </a:p>
        </p:txBody>
      </p:sp>
      <p:sp>
        <p:nvSpPr>
          <p:cNvPr id="6" name="Content Placeholder 5"/>
          <p:cNvSpPr>
            <a:spLocks noGrp="1"/>
          </p:cNvSpPr>
          <p:nvPr>
            <p:ph sz="half" idx="2"/>
          </p:nvPr>
        </p:nvSpPr>
        <p:spPr/>
        <p:txBody>
          <a:bodyPr/>
          <a:lstStyle/>
          <a:p>
            <a:r>
              <a:rPr lang="en-US" dirty="0" smtClean="0"/>
              <a:t>I chose to write about “What You Pawn I Will Redeem” because it demonstrates how difficult it is for different cultural groups to communicate with each other.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Subordinate Clauses?</a:t>
            </a:r>
            <a:endParaRPr lang="en-US" dirty="0"/>
          </a:p>
        </p:txBody>
      </p:sp>
      <p:sp>
        <p:nvSpPr>
          <p:cNvPr id="3" name="Content Placeholder 2"/>
          <p:cNvSpPr>
            <a:spLocks noGrp="1"/>
          </p:cNvSpPr>
          <p:nvPr>
            <p:ph idx="1"/>
          </p:nvPr>
        </p:nvSpPr>
        <p:spPr/>
        <p:txBody>
          <a:bodyPr>
            <a:normAutofit lnSpcReduction="10000"/>
          </a:bodyPr>
          <a:lstStyle/>
          <a:p>
            <a:r>
              <a:rPr lang="en-US" dirty="0" smtClean="0"/>
              <a:t>A combination of words that does not form a complete sentence and makes the reader want more information.</a:t>
            </a:r>
          </a:p>
          <a:p>
            <a:r>
              <a:rPr lang="en-US" dirty="0" smtClean="0"/>
              <a:t>Here are some examples of words that start a subordinate clause: after, although, as, because, before, even if, even though, if, in order to, once, provided that, rather than, since, so that, though, unless, until, when, whenever, where, whereas, wherever, whether, while</a:t>
            </a:r>
          </a:p>
          <a:p>
            <a:r>
              <a:rPr lang="en-US" dirty="0" smtClean="0"/>
              <a:t>Notice that a lot of these words are also transition words.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Revision Using a Subordinate Clause</a:t>
            </a:r>
            <a:endParaRPr lang="en-US" dirty="0"/>
          </a:p>
        </p:txBody>
      </p:sp>
      <p:sp>
        <p:nvSpPr>
          <p:cNvPr id="3" name="Content Placeholder 2"/>
          <p:cNvSpPr>
            <a:spLocks noGrp="1"/>
          </p:cNvSpPr>
          <p:nvPr>
            <p:ph sz="half" idx="1"/>
          </p:nvPr>
        </p:nvSpPr>
        <p:spPr/>
        <p:txBody>
          <a:bodyPr/>
          <a:lstStyle/>
          <a:p>
            <a:r>
              <a:rPr lang="en-US" dirty="0" smtClean="0"/>
              <a:t>The story is difficult to read.  This complexity conveys the narrator’s difficulty in communicating with his audience.  </a:t>
            </a:r>
          </a:p>
        </p:txBody>
      </p:sp>
      <p:sp>
        <p:nvSpPr>
          <p:cNvPr id="5" name="Content Placeholder 4"/>
          <p:cNvSpPr>
            <a:spLocks noGrp="1"/>
          </p:cNvSpPr>
          <p:nvPr>
            <p:ph sz="half" idx="2"/>
          </p:nvPr>
        </p:nvSpPr>
        <p:spPr/>
        <p:txBody>
          <a:bodyPr/>
          <a:lstStyle/>
          <a:p>
            <a:r>
              <a:rPr lang="en-US" dirty="0" smtClean="0"/>
              <a:t>Although the story is difficult to read, this complexity conveys the narrator’s difficulty in communicating with his audience.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Punctuating Subordinate Clauses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you use a subordinate clause before your main sentence, use a comma. </a:t>
            </a:r>
          </a:p>
          <a:p>
            <a:pPr>
              <a:buNone/>
            </a:pPr>
            <a:r>
              <a:rPr lang="en-US" dirty="0" smtClean="0"/>
              <a:t>Although the story is difficult to read, this complexity conveys the narrator’s difficulty in communicating with his audience.</a:t>
            </a:r>
          </a:p>
          <a:p>
            <a:pPr lvl="0"/>
            <a:r>
              <a:rPr lang="en-US" dirty="0" smtClean="0">
                <a:solidFill>
                  <a:prstClr val="black"/>
                </a:solidFill>
              </a:rPr>
              <a:t>When you use a subordinate clause after your main sentence, no comma is required.</a:t>
            </a:r>
          </a:p>
          <a:p>
            <a:pPr>
              <a:buNone/>
            </a:pPr>
            <a:r>
              <a:rPr lang="en-US" dirty="0" smtClean="0"/>
              <a:t>I chose to write about “What You Pawn I Will Redeem” because it demonstrates how difficult it is for different cultural groups to communicate with each other.</a:t>
            </a:r>
          </a:p>
          <a:p>
            <a:pPr lvl="0">
              <a:buNone/>
            </a:pPr>
            <a:endParaRPr lang="en-US" dirty="0" smtClean="0">
              <a:solidFill>
                <a:prstClr val="black"/>
              </a:solidFill>
            </a:endParaRP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Revised Paragraph</a:t>
            </a:r>
            <a:endParaRPr lang="en-US" dirty="0"/>
          </a:p>
        </p:txBody>
      </p:sp>
      <p:sp>
        <p:nvSpPr>
          <p:cNvPr id="6" name="Content Placeholder 5"/>
          <p:cNvSpPr>
            <a:spLocks noGrp="1"/>
          </p:cNvSpPr>
          <p:nvPr>
            <p:ph idx="1"/>
          </p:nvPr>
        </p:nvSpPr>
        <p:spPr/>
        <p:txBody>
          <a:bodyPr/>
          <a:lstStyle/>
          <a:p>
            <a:pPr>
              <a:buNone/>
            </a:pPr>
            <a:r>
              <a:rPr lang="en-US" dirty="0" smtClean="0"/>
              <a:t>	I chose to write about “What You Pawn I Will Redeem” because it demonstrates how difficult it is for different cultural groups to communicate with each other.  Although the story is difficult to read, this complexity conveys the narrator’s difficulty in communicating with his audience.   </a:t>
            </a:r>
            <a:r>
              <a:rPr lang="en-US" dirty="0" err="1" smtClean="0"/>
              <a:t>Alexie’s</a:t>
            </a:r>
            <a:r>
              <a:rPr lang="en-US" dirty="0" smtClean="0"/>
              <a:t> narrator, Jackson </a:t>
            </a:r>
            <a:r>
              <a:rPr lang="en-US" dirty="0" err="1" smtClean="0"/>
              <a:t>Jackson</a:t>
            </a:r>
            <a:r>
              <a:rPr lang="en-US" dirty="0" smtClean="0"/>
              <a:t>, continually demonstrates that he cannot trust his audience because they are white.</a:t>
            </a:r>
          </a:p>
          <a:p>
            <a:pPr>
              <a:buNone/>
            </a:pPr>
            <a:r>
              <a:rPr lang="en-US" dirty="0" smtClean="0"/>
              <a:t>With only a few changes, this paragraph runs more smoothly and shows relationships more clearly.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Consulted</a:t>
            </a:r>
            <a:endParaRPr lang="en-US" dirty="0"/>
          </a:p>
        </p:txBody>
      </p:sp>
      <p:sp>
        <p:nvSpPr>
          <p:cNvPr id="3" name="Content Placeholder 2"/>
          <p:cNvSpPr>
            <a:spLocks noGrp="1"/>
          </p:cNvSpPr>
          <p:nvPr>
            <p:ph idx="1"/>
          </p:nvPr>
        </p:nvSpPr>
        <p:spPr/>
        <p:txBody>
          <a:bodyPr/>
          <a:lstStyle/>
          <a:p>
            <a:r>
              <a:rPr lang="en-US" dirty="0" smtClean="0"/>
              <a:t>“The Subordinate Clause” </a:t>
            </a:r>
            <a:r>
              <a:rPr lang="en-US" dirty="0" smtClean="0">
                <a:hlinkClick r:id="rId2"/>
              </a:rPr>
              <a:t>http://www.chompchomp.com/terms/subordinateclause.htm</a:t>
            </a:r>
            <a:endParaRPr lang="en-US" dirty="0" smtClean="0"/>
          </a:p>
          <a:p>
            <a:r>
              <a:rPr lang="en-US" dirty="0" err="1" smtClean="0"/>
              <a:t>Addonizio</a:t>
            </a:r>
            <a:r>
              <a:rPr lang="en-US" dirty="0" smtClean="0"/>
              <a:t>, Kim and </a:t>
            </a:r>
            <a:r>
              <a:rPr lang="en-US" dirty="0" err="1" smtClean="0"/>
              <a:t>Dorianne</a:t>
            </a:r>
            <a:r>
              <a:rPr lang="en-US" dirty="0" smtClean="0"/>
              <a:t> </a:t>
            </a:r>
            <a:r>
              <a:rPr lang="en-US" dirty="0" err="1" smtClean="0"/>
              <a:t>Laux</a:t>
            </a:r>
            <a:r>
              <a:rPr lang="en-US" dirty="0" smtClean="0"/>
              <a:t>.  </a:t>
            </a:r>
            <a:r>
              <a:rPr lang="en-US" i="1" dirty="0" smtClean="0"/>
              <a:t>The Poet’s Companion: A Guide to the Pleasure of Writing Poetry.</a:t>
            </a:r>
            <a:r>
              <a:rPr lang="en-US" dirty="0" smtClean="0"/>
              <a:t>   New York: Norton, 1997.</a:t>
            </a:r>
            <a:endParaRPr lang="en-US"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Appositives?</a:t>
            </a:r>
            <a:endParaRPr lang="en-US" dirty="0"/>
          </a:p>
        </p:txBody>
      </p:sp>
      <p:sp>
        <p:nvSpPr>
          <p:cNvPr id="3" name="Content Placeholder 2"/>
          <p:cNvSpPr>
            <a:spLocks noGrp="1"/>
          </p:cNvSpPr>
          <p:nvPr>
            <p:ph idx="1"/>
          </p:nvPr>
        </p:nvSpPr>
        <p:spPr/>
        <p:txBody>
          <a:bodyPr/>
          <a:lstStyle/>
          <a:p>
            <a:r>
              <a:rPr lang="en-US" dirty="0" err="1" smtClean="0"/>
              <a:t>Appositve</a:t>
            </a:r>
            <a:r>
              <a:rPr lang="en-US" dirty="0" smtClean="0"/>
              <a:t> literally means to put one thing beside another.</a:t>
            </a:r>
          </a:p>
          <a:p>
            <a:r>
              <a:rPr lang="en-US" dirty="0" smtClean="0"/>
              <a:t>In writing, an appositive is a word or group of words which explains the original in more detail.</a:t>
            </a:r>
          </a:p>
          <a:p>
            <a:r>
              <a:rPr lang="en-US" dirty="0" smtClean="0"/>
              <a:t>Appositive words and phrases can be used to expand your description of a noun, an adjective, an action, and even an entire phrase.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sp>
        <p:nvSpPr>
          <p:cNvPr id="3" name="Content Placeholder 2"/>
          <p:cNvSpPr>
            <a:spLocks noGrp="1"/>
          </p:cNvSpPr>
          <p:nvPr>
            <p:ph idx="1"/>
          </p:nvPr>
        </p:nvSpPr>
        <p:spPr/>
        <p:txBody>
          <a:bodyPr>
            <a:normAutofit/>
          </a:bodyPr>
          <a:lstStyle/>
          <a:p>
            <a:r>
              <a:rPr lang="en-US" u="sng" dirty="0" smtClean="0"/>
              <a:t>After the funeral</a:t>
            </a:r>
            <a:r>
              <a:rPr lang="en-US" dirty="0" smtClean="0"/>
              <a:t>, </a:t>
            </a:r>
            <a:r>
              <a:rPr lang="en-US" i="1" dirty="0" smtClean="0"/>
              <a:t>after the flowers and eulogies</a:t>
            </a:r>
            <a:r>
              <a:rPr lang="en-US" dirty="0" smtClean="0"/>
              <a:t>, we returned to our lives.</a:t>
            </a:r>
          </a:p>
          <a:p>
            <a:r>
              <a:rPr lang="en-US" dirty="0" smtClean="0"/>
              <a:t>I wanted to return to </a:t>
            </a:r>
            <a:r>
              <a:rPr lang="en-US" u="sng" dirty="0" smtClean="0"/>
              <a:t>that place</a:t>
            </a:r>
            <a:r>
              <a:rPr lang="en-US" dirty="0" smtClean="0"/>
              <a:t>, </a:t>
            </a:r>
            <a:r>
              <a:rPr lang="en-US" i="1" dirty="0" smtClean="0"/>
              <a:t>the tiny fishing village in Mexico</a:t>
            </a:r>
            <a:r>
              <a:rPr lang="en-US" dirty="0" smtClean="0"/>
              <a:t>.</a:t>
            </a:r>
          </a:p>
          <a:p>
            <a:r>
              <a:rPr lang="en-US" dirty="0" smtClean="0"/>
              <a:t>You were the one </a:t>
            </a:r>
            <a:r>
              <a:rPr lang="en-US" u="sng" dirty="0" smtClean="0"/>
              <a:t>who took risks</a:t>
            </a:r>
            <a:r>
              <a:rPr lang="en-US" dirty="0" smtClean="0"/>
              <a:t>, </a:t>
            </a:r>
            <a:r>
              <a:rPr lang="en-US" i="1" dirty="0" smtClean="0"/>
              <a:t>who swam naked in the river, who laughed when the cops came.</a:t>
            </a:r>
          </a:p>
          <a:p>
            <a:r>
              <a:rPr lang="en-US" dirty="0" smtClean="0"/>
              <a:t>The angels are </a:t>
            </a:r>
            <a:r>
              <a:rPr lang="en-US" u="sng" dirty="0" smtClean="0"/>
              <a:t>beautiful</a:t>
            </a:r>
            <a:r>
              <a:rPr lang="en-US" dirty="0" smtClean="0"/>
              <a:t>, </a:t>
            </a:r>
            <a:r>
              <a:rPr lang="en-US" i="1" dirty="0" smtClean="0"/>
              <a:t>luminous and full of longing</a:t>
            </a:r>
            <a:r>
              <a:rPr lang="en-US" dirty="0" smtClean="0"/>
              <a:t>.</a:t>
            </a:r>
          </a:p>
          <a:p>
            <a:r>
              <a:rPr lang="en-US" dirty="0" smtClean="0"/>
              <a:t>The seagulls </a:t>
            </a:r>
            <a:r>
              <a:rPr lang="en-US" u="sng" dirty="0" smtClean="0"/>
              <a:t>follow</a:t>
            </a:r>
            <a:r>
              <a:rPr lang="en-US" dirty="0" smtClean="0"/>
              <a:t> the boat, </a:t>
            </a:r>
            <a:r>
              <a:rPr lang="en-US" i="1" dirty="0" smtClean="0"/>
              <a:t>hover over the white wake</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Appositives?</a:t>
            </a:r>
            <a:endParaRPr lang="en-US" dirty="0"/>
          </a:p>
        </p:txBody>
      </p:sp>
      <p:sp>
        <p:nvSpPr>
          <p:cNvPr id="3" name="Content Placeholder 2"/>
          <p:cNvSpPr>
            <a:spLocks noGrp="1"/>
          </p:cNvSpPr>
          <p:nvPr>
            <p:ph idx="1"/>
          </p:nvPr>
        </p:nvSpPr>
        <p:spPr/>
        <p:txBody>
          <a:bodyPr/>
          <a:lstStyle/>
          <a:p>
            <a:r>
              <a:rPr lang="en-US" dirty="0" smtClean="0"/>
              <a:t>They help you add more information and complexity to your sentences without sounding awkward.</a:t>
            </a:r>
          </a:p>
          <a:p>
            <a:r>
              <a:rPr lang="en-US" dirty="0" smtClean="0"/>
              <a:t>They can help you to vary the structure of your sentences and create a sense or rhythm in your writing.</a:t>
            </a:r>
          </a:p>
          <a:p>
            <a:r>
              <a:rPr lang="en-US" dirty="0" smtClean="0"/>
              <a:t>They can allow you to add rhetorically effective repetitions into the structure of your sentences.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Add an Appositive?</a:t>
            </a:r>
            <a:endParaRPr lang="en-US" dirty="0"/>
          </a:p>
        </p:txBody>
      </p:sp>
      <p:sp>
        <p:nvSpPr>
          <p:cNvPr id="3" name="Content Placeholder 2"/>
          <p:cNvSpPr>
            <a:spLocks noGrp="1"/>
          </p:cNvSpPr>
          <p:nvPr>
            <p:ph idx="1"/>
          </p:nvPr>
        </p:nvSpPr>
        <p:spPr/>
        <p:txBody>
          <a:bodyPr>
            <a:normAutofit fontScale="92500"/>
          </a:bodyPr>
          <a:lstStyle/>
          <a:p>
            <a:r>
              <a:rPr lang="en-US" dirty="0" smtClean="0"/>
              <a:t>First, decide which part of the sentence you want to make more specific.</a:t>
            </a:r>
          </a:p>
          <a:p>
            <a:r>
              <a:rPr lang="en-US" dirty="0" smtClean="0"/>
              <a:t>Remember, you can also use more than one appositive in a sentence.</a:t>
            </a:r>
          </a:p>
          <a:p>
            <a:pPr>
              <a:buNone/>
            </a:pPr>
            <a:r>
              <a:rPr lang="en-US" dirty="0" smtClean="0"/>
              <a:t>My mother stood in the </a:t>
            </a:r>
            <a:r>
              <a:rPr lang="en-US" u="sng" dirty="0" smtClean="0"/>
              <a:t>kitchen</a:t>
            </a:r>
            <a:r>
              <a:rPr lang="en-US" dirty="0" smtClean="0"/>
              <a:t>, </a:t>
            </a:r>
            <a:r>
              <a:rPr lang="en-US" i="1" dirty="0" smtClean="0"/>
              <a:t>a room full of light and air</a:t>
            </a:r>
            <a:r>
              <a:rPr lang="en-US" dirty="0" smtClean="0"/>
              <a:t>.</a:t>
            </a:r>
          </a:p>
          <a:p>
            <a:pPr>
              <a:buNone/>
            </a:pPr>
            <a:r>
              <a:rPr lang="en-US" dirty="0" smtClean="0"/>
              <a:t>My </a:t>
            </a:r>
            <a:r>
              <a:rPr lang="en-US" u="sng" dirty="0" smtClean="0"/>
              <a:t>mothe</a:t>
            </a:r>
            <a:r>
              <a:rPr lang="en-US" dirty="0" smtClean="0"/>
              <a:t>r, </a:t>
            </a:r>
            <a:r>
              <a:rPr lang="en-US" i="1" dirty="0" smtClean="0"/>
              <a:t>a strict and exacting woman</a:t>
            </a:r>
            <a:r>
              <a:rPr lang="en-US" dirty="0" smtClean="0"/>
              <a:t>, stood in the kitchen.</a:t>
            </a:r>
          </a:p>
          <a:p>
            <a:pPr>
              <a:buNone/>
            </a:pPr>
            <a:r>
              <a:rPr lang="en-US" dirty="0" smtClean="0"/>
              <a:t>My mother, a strict and exacting woman, stood in the kitchen, a room full of light and air.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You can either put the appositive phrase right after the part of the sentence it describes or at the end of the sentence.  </a:t>
            </a:r>
          </a:p>
          <a:p>
            <a:pPr>
              <a:buNone/>
            </a:pPr>
            <a:r>
              <a:rPr lang="en-US" dirty="0" smtClean="0"/>
              <a:t>My mother, a strict and exacting woman, stood in the kitchen.</a:t>
            </a:r>
          </a:p>
          <a:p>
            <a:pPr>
              <a:buNone/>
            </a:pPr>
            <a:r>
              <a:rPr lang="en-US" dirty="0" smtClean="0"/>
              <a:t>My mother stood in the kitchen, a strict and exacting woman.</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Finally, be sure to use commas to set off the appositive phrase.  </a:t>
            </a:r>
          </a:p>
          <a:p>
            <a:r>
              <a:rPr lang="en-US" dirty="0" smtClean="0"/>
              <a:t>If it is in the middle of the sentence, you will need a comma before and after the phrase.  </a:t>
            </a:r>
          </a:p>
          <a:p>
            <a:r>
              <a:rPr lang="en-US" dirty="0" smtClean="0"/>
              <a:t>If it is at the end of the sentence, you will only need a comma before the phrase.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Verbals</a:t>
            </a:r>
            <a:endParaRPr lang="en-US" dirty="0"/>
          </a:p>
        </p:txBody>
      </p:sp>
      <p:sp>
        <p:nvSpPr>
          <p:cNvPr id="3" name="Content Placeholder 2"/>
          <p:cNvSpPr>
            <a:spLocks noGrp="1"/>
          </p:cNvSpPr>
          <p:nvPr>
            <p:ph idx="1"/>
          </p:nvPr>
        </p:nvSpPr>
        <p:spPr/>
        <p:txBody>
          <a:bodyPr>
            <a:normAutofit/>
          </a:bodyPr>
          <a:lstStyle/>
          <a:p>
            <a:r>
              <a:rPr lang="en-US" dirty="0" smtClean="0"/>
              <a:t>Another type of phrase similar to an appositive is a verbal.</a:t>
            </a:r>
          </a:p>
          <a:p>
            <a:r>
              <a:rPr lang="en-US" dirty="0" smtClean="0"/>
              <a:t>A verbal is a phrase that uses the “</a:t>
            </a:r>
            <a:r>
              <a:rPr lang="en-US" dirty="0" err="1" smtClean="0"/>
              <a:t>ing</a:t>
            </a:r>
            <a:r>
              <a:rPr lang="en-US" dirty="0" smtClean="0"/>
              <a:t>” form of a verb to describe how someone is doing an action.</a:t>
            </a:r>
          </a:p>
          <a:p>
            <a:pPr>
              <a:buNone/>
            </a:pPr>
            <a:r>
              <a:rPr lang="en-US" dirty="0" smtClean="0"/>
              <a:t>My mother </a:t>
            </a:r>
            <a:r>
              <a:rPr lang="en-US" u="sng" dirty="0" smtClean="0"/>
              <a:t>sings</a:t>
            </a:r>
            <a:r>
              <a:rPr lang="en-US" dirty="0" smtClean="0"/>
              <a:t> in the kitchen, </a:t>
            </a:r>
            <a:r>
              <a:rPr lang="en-US" i="1" dirty="0" smtClean="0"/>
              <a:t>swaying back and forth, humming the parts she’s forgotten, belting out the words she still remembers.</a:t>
            </a:r>
          </a:p>
          <a:p>
            <a:pPr>
              <a:buNone/>
            </a:pPr>
            <a:r>
              <a:rPr lang="en-US" dirty="0" smtClean="0"/>
              <a:t>The implied subject of these “</a:t>
            </a:r>
            <a:r>
              <a:rPr lang="en-US" dirty="0" err="1" smtClean="0"/>
              <a:t>ing</a:t>
            </a:r>
            <a:r>
              <a:rPr lang="en-US" dirty="0" smtClean="0"/>
              <a:t>” verbs is “my mother”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to Show Connections</a:t>
            </a:r>
            <a:endParaRPr lang="en-US" dirty="0"/>
          </a:p>
        </p:txBody>
      </p:sp>
      <p:sp>
        <p:nvSpPr>
          <p:cNvPr id="3" name="Content Placeholder 2"/>
          <p:cNvSpPr>
            <a:spLocks noGrp="1"/>
          </p:cNvSpPr>
          <p:nvPr>
            <p:ph idx="1"/>
          </p:nvPr>
        </p:nvSpPr>
        <p:spPr/>
        <p:txBody>
          <a:bodyPr/>
          <a:lstStyle/>
          <a:p>
            <a:r>
              <a:rPr lang="en-US" dirty="0" smtClean="0"/>
              <a:t>Once you’ve stripped down your sentences to their most concise and straightforward form, you may find that you have a lot of short sentences.</a:t>
            </a:r>
          </a:p>
          <a:p>
            <a:r>
              <a:rPr lang="en-US" dirty="0" smtClean="0"/>
              <a:t>Problem: too many short sentences in a row may make your writing seem choppy and unconnected.</a:t>
            </a:r>
          </a:p>
          <a:p>
            <a:r>
              <a:rPr lang="en-US" dirty="0" smtClean="0"/>
              <a:t>Try combining sentences in a way that shows their relationship to each other.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107</TotalTime>
  <Words>870</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Goudy Old Style</vt:lpstr>
      <vt:lpstr>Impact</vt:lpstr>
      <vt:lpstr>Rockwell</vt:lpstr>
      <vt:lpstr>Inkwell</vt:lpstr>
      <vt:lpstr>Building Sentences</vt:lpstr>
      <vt:lpstr>Using Appositives?</vt:lpstr>
      <vt:lpstr>Some Examples</vt:lpstr>
      <vt:lpstr>Why Use Appositives?</vt:lpstr>
      <vt:lpstr>How Do I Add an Appositive?</vt:lpstr>
      <vt:lpstr>PowerPoint Presentation</vt:lpstr>
      <vt:lpstr>PowerPoint Presentation</vt:lpstr>
      <vt:lpstr>Verbals</vt:lpstr>
      <vt:lpstr>Combining to Show Connections</vt:lpstr>
      <vt:lpstr>Example of a Choppy Paragraph</vt:lpstr>
      <vt:lpstr>Combining Sentences</vt:lpstr>
      <vt:lpstr>What are Subordinate Clauses?</vt:lpstr>
      <vt:lpstr>Revision Using a Subordinate Clause</vt:lpstr>
      <vt:lpstr>Punctuating Subordinate Clauses</vt:lpstr>
      <vt:lpstr>Revised Paragraph</vt:lpstr>
      <vt:lpstr>Resources Consulted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Appositives</dc:title>
  <dc:creator>Anna Stenson</dc:creator>
  <cp:lastModifiedBy>Compton, John B</cp:lastModifiedBy>
  <cp:revision>14</cp:revision>
  <dcterms:created xsi:type="dcterms:W3CDTF">2010-11-16T20:51:29Z</dcterms:created>
  <dcterms:modified xsi:type="dcterms:W3CDTF">2014-10-21T14:19:18Z</dcterms:modified>
</cp:coreProperties>
</file>